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 id="270" r:id="rId36"/>
    <p:sldId id="271" r:id="rId37"/>
    <p:sldId id="272" r:id="rId38"/>
    <p:sldId id="273" r:id="rId39"/>
    <p:sldId id="274" r:id="rId40"/>
    <p:sldId id="275" r:id="rId41"/>
    <p:sldId id="276" r:id="rId42"/>
    <p:sldId id="277" r:id="rId43"/>
    <p:sldId id="278" r:id="rId44"/>
    <p:sldId id="279" r:id="rId45"/>
    <p:sldId id="280" r:id="rId4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uce" charset="1" panose="00000500000000000000"/>
      <p:regular r:id="rId10"/>
    </p:embeddedFont>
    <p:embeddedFont>
      <p:font typeface="Open Sauce Bold" charset="1" panose="00000800000000000000"/>
      <p:regular r:id="rId11"/>
    </p:embeddedFont>
    <p:embeddedFont>
      <p:font typeface="Open Sauce Italics" charset="1" panose="00000500000000000000"/>
      <p:regular r:id="rId12"/>
    </p:embeddedFont>
    <p:embeddedFont>
      <p:font typeface="Open Sauce Bold Italics" charset="1" panose="00000800000000000000"/>
      <p:regular r:id="rId13"/>
    </p:embeddedFont>
    <p:embeddedFont>
      <p:font typeface="Open Sauce Light" charset="1" panose="00000400000000000000"/>
      <p:regular r:id="rId14"/>
    </p:embeddedFont>
    <p:embeddedFont>
      <p:font typeface="Open Sauce Light Italics" charset="1" panose="00000400000000000000"/>
      <p:regular r:id="rId15"/>
    </p:embeddedFont>
    <p:embeddedFont>
      <p:font typeface="Open Sauce Medium" charset="1" panose="00000600000000000000"/>
      <p:regular r:id="rId16"/>
    </p:embeddedFont>
    <p:embeddedFont>
      <p:font typeface="Open Sauce Medium Italics" charset="1" panose="00000600000000000000"/>
      <p:regular r:id="rId17"/>
    </p:embeddedFont>
    <p:embeddedFont>
      <p:font typeface="Open Sauce Semi-Bold" charset="1" panose="00000700000000000000"/>
      <p:regular r:id="rId18"/>
    </p:embeddedFont>
    <p:embeddedFont>
      <p:font typeface="Open Sauce Semi-Bold Italics" charset="1" panose="00000700000000000000"/>
      <p:regular r:id="rId19"/>
    </p:embeddedFont>
    <p:embeddedFont>
      <p:font typeface="Open Sauce Heavy" charset="1" panose="00000A00000000000000"/>
      <p:regular r:id="rId20"/>
    </p:embeddedFont>
    <p:embeddedFont>
      <p:font typeface="Open Sauce Heavy Italics" charset="1" panose="00000A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34" Target="slides/slide13.xml" Type="http://schemas.openxmlformats.org/officeDocument/2006/relationships/slide"/><Relationship Id="rId35" Target="slides/slide14.xml" Type="http://schemas.openxmlformats.org/officeDocument/2006/relationships/slide"/><Relationship Id="rId36" Target="slides/slide15.xml" Type="http://schemas.openxmlformats.org/officeDocument/2006/relationships/slide"/><Relationship Id="rId37" Target="slides/slide16.xml" Type="http://schemas.openxmlformats.org/officeDocument/2006/relationships/slide"/><Relationship Id="rId38" Target="slides/slide17.xml" Type="http://schemas.openxmlformats.org/officeDocument/2006/relationships/slide"/><Relationship Id="rId39" Target="slides/slide18.xml" Type="http://schemas.openxmlformats.org/officeDocument/2006/relationships/slide"/><Relationship Id="rId4" Target="theme/theme1.xml" Type="http://schemas.openxmlformats.org/officeDocument/2006/relationships/theme"/><Relationship Id="rId40" Target="slides/slide19.xml" Type="http://schemas.openxmlformats.org/officeDocument/2006/relationships/slide"/><Relationship Id="rId41" Target="slides/slide20.xml" Type="http://schemas.openxmlformats.org/officeDocument/2006/relationships/slide"/><Relationship Id="rId42" Target="slides/slide21.xml" Type="http://schemas.openxmlformats.org/officeDocument/2006/relationships/slide"/><Relationship Id="rId43" Target="slides/slide22.xml" Type="http://schemas.openxmlformats.org/officeDocument/2006/relationships/slide"/><Relationship Id="rId44" Target="slides/slide23.xml" Type="http://schemas.openxmlformats.org/officeDocument/2006/relationships/slide"/><Relationship Id="rId45" Target="slides/slide24.xml" Type="http://schemas.openxmlformats.org/officeDocument/2006/relationships/slide"/><Relationship Id="rId46" Target="slides/slide25.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 Id="rId4"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2.png" Type="http://schemas.openxmlformats.org/officeDocument/2006/relationships/image"/><Relationship Id="rId4"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2.png" Type="http://schemas.openxmlformats.org/officeDocument/2006/relationships/image"/><Relationship Id="rId4" Target="../media/image1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jpeg" Type="http://schemas.openxmlformats.org/officeDocument/2006/relationships/image"/><Relationship Id="rId4" Target="../media/image1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jpe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 Id="rId6" Target="../media/image1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4.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jpeg" Type="http://schemas.openxmlformats.org/officeDocument/2006/relationships/image"/><Relationship Id="rId4" Target="../media/image19.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jpeg" Type="http://schemas.openxmlformats.org/officeDocument/2006/relationships/image"/><Relationship Id="rId4" Target="../media/image20.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jpeg" Type="http://schemas.openxmlformats.org/officeDocument/2006/relationships/image"/><Relationship Id="rId4" Target="../media/image21.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jpeg" Type="http://schemas.openxmlformats.org/officeDocument/2006/relationships/image"/><Relationship Id="rId4" Target="../media/image22.png" Type="http://schemas.openxmlformats.org/officeDocument/2006/relationships/image"/><Relationship Id="rId5" Target="../media/image23.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4.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jpe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 Id="rId4"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 Id="rId4"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2.png" Type="http://schemas.openxmlformats.org/officeDocument/2006/relationships/image"/><Relationship Id="rId4"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5265658" y="8531237"/>
            <a:ext cx="3228634" cy="1916212"/>
          </a:xfrm>
          <a:prstGeom prst="rect">
            <a:avLst/>
          </a:prstGeom>
          <a:solidFill>
            <a:srgbClr val="232433"/>
          </a:solidFill>
        </p:spPr>
      </p:sp>
      <p:grpSp>
        <p:nvGrpSpPr>
          <p:cNvPr name="Group 3" id="3"/>
          <p:cNvGrpSpPr/>
          <p:nvPr/>
        </p:nvGrpSpPr>
        <p:grpSpPr>
          <a:xfrm rot="0">
            <a:off x="16284568" y="9299020"/>
            <a:ext cx="974732" cy="190323"/>
            <a:chOff x="0" y="0"/>
            <a:chExt cx="2198440" cy="429260"/>
          </a:xfrm>
        </p:grpSpPr>
        <p:sp>
          <p:nvSpPr>
            <p:cNvPr name="Freeform 4" id="4"/>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sp>
        <p:nvSpPr>
          <p:cNvPr name="Freeform 5" id="5"/>
          <p:cNvSpPr/>
          <p:nvPr/>
        </p:nvSpPr>
        <p:spPr>
          <a:xfrm flipH="false" flipV="false" rot="0">
            <a:off x="9586174" y="1584418"/>
            <a:ext cx="8701826" cy="6526370"/>
          </a:xfrm>
          <a:custGeom>
            <a:avLst/>
            <a:gdLst/>
            <a:ahLst/>
            <a:cxnLst/>
            <a:rect r="r" b="b" t="t" l="l"/>
            <a:pathLst>
              <a:path h="6526370" w="8701826">
                <a:moveTo>
                  <a:pt x="0" y="0"/>
                </a:moveTo>
                <a:lnTo>
                  <a:pt x="8701826" y="0"/>
                </a:lnTo>
                <a:lnTo>
                  <a:pt x="8701826" y="6526370"/>
                </a:lnTo>
                <a:lnTo>
                  <a:pt x="0" y="6526370"/>
                </a:lnTo>
                <a:lnTo>
                  <a:pt x="0" y="0"/>
                </a:lnTo>
                <a:close/>
              </a:path>
            </a:pathLst>
          </a:custGeom>
          <a:blipFill>
            <a:blip r:embed="rId2"/>
            <a:stretch>
              <a:fillRect l="0" t="0" r="0" b="0"/>
            </a:stretch>
          </a:blipFill>
        </p:spPr>
      </p:sp>
      <p:sp>
        <p:nvSpPr>
          <p:cNvPr name="TextBox 6" id="6"/>
          <p:cNvSpPr txBox="true"/>
          <p:nvPr/>
        </p:nvSpPr>
        <p:spPr>
          <a:xfrm rot="0">
            <a:off x="494502" y="8044113"/>
            <a:ext cx="11204987" cy="1671320"/>
          </a:xfrm>
          <a:prstGeom prst="rect">
            <a:avLst/>
          </a:prstGeom>
        </p:spPr>
        <p:txBody>
          <a:bodyPr anchor="t" rtlCol="false" tIns="0" lIns="0" bIns="0" rIns="0">
            <a:spAutoFit/>
          </a:bodyPr>
          <a:lstStyle/>
          <a:p>
            <a:pPr>
              <a:lnSpc>
                <a:spcPts val="4479"/>
              </a:lnSpc>
            </a:pPr>
            <a:r>
              <a:rPr lang="en-US" sz="3199">
                <a:solidFill>
                  <a:srgbClr val="DC4049"/>
                </a:solidFill>
                <a:latin typeface="Open Sauce"/>
              </a:rPr>
              <a:t>Jamilya SEISEMBEKOVA </a:t>
            </a:r>
          </a:p>
          <a:p>
            <a:pPr>
              <a:lnSpc>
                <a:spcPts val="4479"/>
              </a:lnSpc>
            </a:pPr>
            <a:r>
              <a:rPr lang="en-US" sz="3199">
                <a:solidFill>
                  <a:srgbClr val="DC4049"/>
                </a:solidFill>
                <a:latin typeface="Open Sauce"/>
              </a:rPr>
              <a:t>Rayan KAROUT</a:t>
            </a:r>
          </a:p>
          <a:p>
            <a:pPr>
              <a:lnSpc>
                <a:spcPts val="4479"/>
              </a:lnSpc>
            </a:pPr>
            <a:r>
              <a:rPr lang="en-US" sz="3199">
                <a:solidFill>
                  <a:srgbClr val="DC4049"/>
                </a:solidFill>
                <a:latin typeface="Open Sauce"/>
              </a:rPr>
              <a:t>Rim BOUGHANMI</a:t>
            </a:r>
          </a:p>
        </p:txBody>
      </p:sp>
      <p:sp>
        <p:nvSpPr>
          <p:cNvPr name="TextBox 7" id="7"/>
          <p:cNvSpPr txBox="true"/>
          <p:nvPr/>
        </p:nvSpPr>
        <p:spPr>
          <a:xfrm rot="0">
            <a:off x="494502" y="2800918"/>
            <a:ext cx="9739048" cy="6858000"/>
          </a:xfrm>
          <a:prstGeom prst="rect">
            <a:avLst/>
          </a:prstGeom>
        </p:spPr>
        <p:txBody>
          <a:bodyPr anchor="t" rtlCol="false" tIns="0" lIns="0" bIns="0" rIns="0">
            <a:spAutoFit/>
          </a:bodyPr>
          <a:lstStyle/>
          <a:p>
            <a:pPr>
              <a:lnSpc>
                <a:spcPts val="10819"/>
              </a:lnSpc>
            </a:pPr>
            <a:r>
              <a:rPr lang="en-US" sz="9015">
                <a:solidFill>
                  <a:srgbClr val="232433"/>
                </a:solidFill>
                <a:latin typeface="Open Sauce"/>
              </a:rPr>
              <a:t>Supply Chain Analysis for FMCG Domain</a:t>
            </a:r>
          </a:p>
          <a:p>
            <a:pPr>
              <a:lnSpc>
                <a:spcPts val="10819"/>
              </a:lnSpc>
            </a:pPr>
          </a:p>
          <a:p>
            <a:pPr>
              <a:lnSpc>
                <a:spcPts val="10819"/>
              </a:lnSpc>
            </a:pPr>
          </a:p>
        </p:txBody>
      </p:sp>
      <p:grpSp>
        <p:nvGrpSpPr>
          <p:cNvPr name="Group 8" id="8"/>
          <p:cNvGrpSpPr/>
          <p:nvPr/>
        </p:nvGrpSpPr>
        <p:grpSpPr>
          <a:xfrm rot="0">
            <a:off x="222721" y="239987"/>
            <a:ext cx="5518795" cy="1503498"/>
            <a:chOff x="0" y="0"/>
            <a:chExt cx="7358393" cy="2004664"/>
          </a:xfrm>
        </p:grpSpPr>
        <p:sp>
          <p:nvSpPr>
            <p:cNvPr name="AutoShape 9" id="9"/>
            <p:cNvSpPr/>
            <p:nvPr/>
          </p:nvSpPr>
          <p:spPr>
            <a:xfrm>
              <a:off x="1074638" y="1792574"/>
              <a:ext cx="6283755" cy="0"/>
            </a:xfrm>
            <a:prstGeom prst="line">
              <a:avLst/>
            </a:prstGeom>
            <a:ln cap="rnd" w="12700">
              <a:solidFill>
                <a:srgbClr val="FFFFFF"/>
              </a:solidFill>
              <a:prstDash val="solid"/>
              <a:headEnd type="none" len="sm" w="sm"/>
              <a:tailEnd type="none" len="sm" w="sm"/>
            </a:ln>
          </p:spPr>
        </p:sp>
        <p:sp>
          <p:nvSpPr>
            <p:cNvPr name="Freeform 10" id="10"/>
            <p:cNvSpPr/>
            <p:nvPr/>
          </p:nvSpPr>
          <p:spPr>
            <a:xfrm flipH="false" flipV="false" rot="0">
              <a:off x="0" y="0"/>
              <a:ext cx="1424442" cy="1393927"/>
            </a:xfrm>
            <a:custGeom>
              <a:avLst/>
              <a:gdLst/>
              <a:ahLst/>
              <a:cxnLst/>
              <a:rect r="r" b="b" t="t" l="l"/>
              <a:pathLst>
                <a:path h="1393927" w="1424442">
                  <a:moveTo>
                    <a:pt x="0" y="0"/>
                  </a:moveTo>
                  <a:lnTo>
                    <a:pt x="1424442" y="0"/>
                  </a:lnTo>
                  <a:lnTo>
                    <a:pt x="1424442" y="1393927"/>
                  </a:lnTo>
                  <a:lnTo>
                    <a:pt x="0" y="1393927"/>
                  </a:lnTo>
                  <a:lnTo>
                    <a:pt x="0" y="0"/>
                  </a:lnTo>
                  <a:close/>
                </a:path>
              </a:pathLst>
            </a:custGeom>
            <a:blipFill>
              <a:blip r:embed="rId3"/>
              <a:stretch>
                <a:fillRect l="0" t="0" r="0" b="0"/>
              </a:stretch>
            </a:blipFill>
          </p:spPr>
        </p:sp>
        <p:sp>
          <p:nvSpPr>
            <p:cNvPr name="TextBox 11" id="11"/>
            <p:cNvSpPr txBox="true"/>
            <p:nvPr/>
          </p:nvSpPr>
          <p:spPr>
            <a:xfrm rot="0">
              <a:off x="0" y="1532859"/>
              <a:ext cx="6428968" cy="471805"/>
            </a:xfrm>
            <a:prstGeom prst="rect">
              <a:avLst/>
            </a:prstGeom>
          </p:spPr>
          <p:txBody>
            <a:bodyPr anchor="t" rtlCol="false" tIns="0" lIns="0" bIns="0" rIns="0">
              <a:spAutoFit/>
            </a:bodyPr>
            <a:lstStyle/>
            <a:p>
              <a:pPr>
                <a:lnSpc>
                  <a:spcPts val="2940"/>
                </a:lnSpc>
              </a:pPr>
              <a:r>
                <a:rPr lang="en-US" sz="2100" spc="105">
                  <a:solidFill>
                    <a:srgbClr val="000000"/>
                  </a:solidFill>
                  <a:latin typeface="Open Sauce"/>
                </a:rPr>
                <a:t>ATLIQ MART</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667290"/>
            <a:ext cx="18288000" cy="1619710"/>
            <a:chOff x="0" y="0"/>
            <a:chExt cx="24384000" cy="2159613"/>
          </a:xfrm>
        </p:grpSpPr>
        <p:pic>
          <p:nvPicPr>
            <p:cNvPr name="Picture 3" id="3"/>
            <p:cNvPicPr>
              <a:picLocks noChangeAspect="true"/>
            </p:cNvPicPr>
            <p:nvPr/>
          </p:nvPicPr>
          <p:blipFill>
            <a:blip r:embed="rId2"/>
            <a:srcRect l="0" t="52619" r="0" b="34086"/>
            <a:stretch>
              <a:fillRect/>
            </a:stretch>
          </p:blipFill>
          <p:spPr>
            <a:xfrm flipH="false" flipV="false">
              <a:off x="0" y="0"/>
              <a:ext cx="24384000" cy="2159613"/>
            </a:xfrm>
            <a:prstGeom prst="rect">
              <a:avLst/>
            </a:prstGeom>
          </p:spPr>
        </p:pic>
      </p:grpSp>
      <p:sp>
        <p:nvSpPr>
          <p:cNvPr name="AutoShape 4" id="4"/>
          <p:cNvSpPr/>
          <p:nvPr/>
        </p:nvSpPr>
        <p:spPr>
          <a:xfrm rot="0">
            <a:off x="16083171" y="0"/>
            <a:ext cx="2204829" cy="1794865"/>
          </a:xfrm>
          <a:prstGeom prst="rect">
            <a:avLst/>
          </a:prstGeom>
          <a:solidFill>
            <a:srgbClr val="232433"/>
          </a:solidFill>
        </p:spPr>
      </p:sp>
      <p:grpSp>
        <p:nvGrpSpPr>
          <p:cNvPr name="Group 5" id="5"/>
          <p:cNvGrpSpPr/>
          <p:nvPr/>
        </p:nvGrpSpPr>
        <p:grpSpPr>
          <a:xfrm rot="0">
            <a:off x="16698220" y="802271"/>
            <a:ext cx="974732" cy="190323"/>
            <a:chOff x="0" y="0"/>
            <a:chExt cx="2198440" cy="429260"/>
          </a:xfrm>
        </p:grpSpPr>
        <p:sp>
          <p:nvSpPr>
            <p:cNvPr name="Freeform 6" id="6"/>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nvGrpSpPr>
          <p:cNvPr name="Group 7" id="7"/>
          <p:cNvGrpSpPr/>
          <p:nvPr/>
        </p:nvGrpSpPr>
        <p:grpSpPr>
          <a:xfrm rot="0">
            <a:off x="222721" y="239987"/>
            <a:ext cx="4938114" cy="1345302"/>
            <a:chOff x="0" y="0"/>
            <a:chExt cx="6584153" cy="1793736"/>
          </a:xfrm>
        </p:grpSpPr>
        <p:sp>
          <p:nvSpPr>
            <p:cNvPr name="AutoShape 8" id="8"/>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9" id="9"/>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3"/>
              <a:stretch>
                <a:fillRect l="0" t="0" r="0" b="0"/>
              </a:stretch>
            </a:blipFill>
          </p:spPr>
        </p:sp>
        <p:sp>
          <p:nvSpPr>
            <p:cNvPr name="TextBox 10" id="10"/>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sp>
        <p:nvSpPr>
          <p:cNvPr name="Freeform 11" id="11"/>
          <p:cNvSpPr/>
          <p:nvPr/>
        </p:nvSpPr>
        <p:spPr>
          <a:xfrm flipH="false" flipV="false" rot="0">
            <a:off x="4014668" y="3807466"/>
            <a:ext cx="10258665" cy="3336588"/>
          </a:xfrm>
          <a:custGeom>
            <a:avLst/>
            <a:gdLst/>
            <a:ahLst/>
            <a:cxnLst/>
            <a:rect r="r" b="b" t="t" l="l"/>
            <a:pathLst>
              <a:path h="3336588" w="10258665">
                <a:moveTo>
                  <a:pt x="0" y="0"/>
                </a:moveTo>
                <a:lnTo>
                  <a:pt x="10258664" y="0"/>
                </a:lnTo>
                <a:lnTo>
                  <a:pt x="10258664" y="3336588"/>
                </a:lnTo>
                <a:lnTo>
                  <a:pt x="0" y="3336588"/>
                </a:lnTo>
                <a:lnTo>
                  <a:pt x="0" y="0"/>
                </a:lnTo>
                <a:close/>
              </a:path>
            </a:pathLst>
          </a:custGeom>
          <a:blipFill>
            <a:blip r:embed="rId4"/>
            <a:stretch>
              <a:fillRect l="0" t="-5207" r="-947" b="-117"/>
            </a:stretch>
          </a:blipFill>
        </p:spPr>
      </p:sp>
      <p:sp>
        <p:nvSpPr>
          <p:cNvPr name="TextBox 12" id="12"/>
          <p:cNvSpPr txBox="true"/>
          <p:nvPr/>
        </p:nvSpPr>
        <p:spPr>
          <a:xfrm rot="0">
            <a:off x="843952" y="1853182"/>
            <a:ext cx="15025569" cy="1217930"/>
          </a:xfrm>
          <a:prstGeom prst="rect">
            <a:avLst/>
          </a:prstGeom>
        </p:spPr>
        <p:txBody>
          <a:bodyPr anchor="t" rtlCol="false" tIns="0" lIns="0" bIns="0" rIns="0">
            <a:spAutoFit/>
          </a:bodyPr>
          <a:lstStyle/>
          <a:p>
            <a:pPr>
              <a:lnSpc>
                <a:spcPts val="9879"/>
              </a:lnSpc>
            </a:pPr>
            <a:r>
              <a:rPr lang="en-US" sz="7599">
                <a:solidFill>
                  <a:srgbClr val="232433"/>
                </a:solidFill>
                <a:latin typeface="Open Sauce"/>
              </a:rPr>
              <a:t>Data set and explanation </a:t>
            </a:r>
          </a:p>
        </p:txBody>
      </p:sp>
      <p:sp>
        <p:nvSpPr>
          <p:cNvPr name="TextBox 13" id="13"/>
          <p:cNvSpPr txBox="true"/>
          <p:nvPr/>
        </p:nvSpPr>
        <p:spPr>
          <a:xfrm rot="0">
            <a:off x="821874" y="7646592"/>
            <a:ext cx="16644251" cy="441960"/>
          </a:xfrm>
          <a:prstGeom prst="rect">
            <a:avLst/>
          </a:prstGeom>
        </p:spPr>
        <p:txBody>
          <a:bodyPr anchor="t" rtlCol="false" tIns="0" lIns="0" bIns="0" rIns="0">
            <a:spAutoFit/>
          </a:bodyPr>
          <a:lstStyle/>
          <a:p>
            <a:pPr algn="ctr">
              <a:lnSpc>
                <a:spcPts val="3600"/>
              </a:lnSpc>
            </a:pPr>
            <a:r>
              <a:rPr lang="en-US" sz="2400">
                <a:solidFill>
                  <a:srgbClr val="232433"/>
                </a:solidFill>
                <a:latin typeface="Open Sauce Bold"/>
              </a:rPr>
              <a:t>The fact_orders_aggregate dataset </a:t>
            </a:r>
            <a:r>
              <a:rPr lang="en-US" sz="2400">
                <a:solidFill>
                  <a:srgbClr val="232433"/>
                </a:solidFill>
                <a:latin typeface="Open Sauce"/>
              </a:rPr>
              <a:t>provides essential information about orders</a:t>
            </a:r>
          </a:p>
        </p:txBody>
      </p:sp>
    </p:spTree>
  </p:cSld>
  <p:clrMapOvr>
    <a:masterClrMapping/>
  </p:clrMapOvr>
  <p:transition spd="fast">
    <p:wipe dir="l"/>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93247" y="-169582"/>
            <a:ext cx="3082610" cy="10596688"/>
            <a:chOff x="0" y="0"/>
            <a:chExt cx="4110146" cy="14128917"/>
          </a:xfrm>
        </p:grpSpPr>
        <p:pic>
          <p:nvPicPr>
            <p:cNvPr name="Picture 3" id="3"/>
            <p:cNvPicPr>
              <a:picLocks noChangeAspect="true"/>
            </p:cNvPicPr>
            <p:nvPr/>
          </p:nvPicPr>
          <p:blipFill>
            <a:blip r:embed="rId2"/>
            <a:srcRect l="36620" t="0" r="43986" b="0"/>
            <a:stretch>
              <a:fillRect/>
            </a:stretch>
          </p:blipFill>
          <p:spPr>
            <a:xfrm flipH="false" flipV="false">
              <a:off x="0" y="0"/>
              <a:ext cx="4110146" cy="14128917"/>
            </a:xfrm>
            <a:prstGeom prst="rect">
              <a:avLst/>
            </a:prstGeom>
          </p:spPr>
        </p:pic>
      </p:grpSp>
      <p:grpSp>
        <p:nvGrpSpPr>
          <p:cNvPr name="Group 4" id="4"/>
          <p:cNvGrpSpPr/>
          <p:nvPr/>
        </p:nvGrpSpPr>
        <p:grpSpPr>
          <a:xfrm rot="0">
            <a:off x="320306" y="127449"/>
            <a:ext cx="4938114" cy="1345302"/>
            <a:chOff x="0" y="0"/>
            <a:chExt cx="6584153" cy="1793736"/>
          </a:xfrm>
        </p:grpSpPr>
        <p:sp>
          <p:nvSpPr>
            <p:cNvPr name="AutoShape 5" id="5"/>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6" id="6"/>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3"/>
              <a:stretch>
                <a:fillRect l="0" t="0" r="0" b="0"/>
              </a:stretch>
            </a:blipFill>
          </p:spPr>
        </p:sp>
        <p:sp>
          <p:nvSpPr>
            <p:cNvPr name="TextBox 7" id="7"/>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sp>
        <p:nvSpPr>
          <p:cNvPr name="Freeform 8" id="8"/>
          <p:cNvSpPr/>
          <p:nvPr/>
        </p:nvSpPr>
        <p:spPr>
          <a:xfrm flipH="false" flipV="false" rot="0">
            <a:off x="3977462" y="2681682"/>
            <a:ext cx="12633766" cy="4894161"/>
          </a:xfrm>
          <a:custGeom>
            <a:avLst/>
            <a:gdLst/>
            <a:ahLst/>
            <a:cxnLst/>
            <a:rect r="r" b="b" t="t" l="l"/>
            <a:pathLst>
              <a:path h="4894161" w="12633766">
                <a:moveTo>
                  <a:pt x="0" y="0"/>
                </a:moveTo>
                <a:lnTo>
                  <a:pt x="12633765" y="0"/>
                </a:lnTo>
                <a:lnTo>
                  <a:pt x="12633765" y="4894161"/>
                </a:lnTo>
                <a:lnTo>
                  <a:pt x="0" y="4894161"/>
                </a:lnTo>
                <a:lnTo>
                  <a:pt x="0" y="0"/>
                </a:lnTo>
                <a:close/>
              </a:path>
            </a:pathLst>
          </a:custGeom>
          <a:blipFill>
            <a:blip r:embed="rId4"/>
            <a:stretch>
              <a:fillRect l="0" t="0" r="0" b="0"/>
            </a:stretch>
          </a:blipFill>
        </p:spPr>
      </p:sp>
      <p:sp>
        <p:nvSpPr>
          <p:cNvPr name="TextBox 9" id="9"/>
          <p:cNvSpPr txBox="true"/>
          <p:nvPr/>
        </p:nvSpPr>
        <p:spPr>
          <a:xfrm rot="0">
            <a:off x="3109109" y="1323417"/>
            <a:ext cx="14370470" cy="767715"/>
          </a:xfrm>
          <a:prstGeom prst="rect">
            <a:avLst/>
          </a:prstGeom>
        </p:spPr>
        <p:txBody>
          <a:bodyPr anchor="t" rtlCol="false" tIns="0" lIns="0" bIns="0" rIns="0">
            <a:spAutoFit/>
          </a:bodyPr>
          <a:lstStyle/>
          <a:p>
            <a:pPr algn="ctr">
              <a:lnSpc>
                <a:spcPts val="6240"/>
              </a:lnSpc>
            </a:pPr>
            <a:r>
              <a:rPr lang="en-US" sz="4800">
                <a:solidFill>
                  <a:srgbClr val="232433"/>
                </a:solidFill>
                <a:latin typeface="Open Sauce"/>
              </a:rPr>
              <a:t>Data Manipulation</a:t>
            </a:r>
          </a:p>
        </p:txBody>
      </p:sp>
      <p:sp>
        <p:nvSpPr>
          <p:cNvPr name="TextBox 10" id="10"/>
          <p:cNvSpPr txBox="true"/>
          <p:nvPr/>
        </p:nvSpPr>
        <p:spPr>
          <a:xfrm rot="0">
            <a:off x="1972219" y="8086368"/>
            <a:ext cx="16644251" cy="441960"/>
          </a:xfrm>
          <a:prstGeom prst="rect">
            <a:avLst/>
          </a:prstGeom>
        </p:spPr>
        <p:txBody>
          <a:bodyPr anchor="t" rtlCol="false" tIns="0" lIns="0" bIns="0" rIns="0">
            <a:spAutoFit/>
          </a:bodyPr>
          <a:lstStyle/>
          <a:p>
            <a:pPr algn="ctr">
              <a:lnSpc>
                <a:spcPts val="3600"/>
              </a:lnSpc>
            </a:pPr>
            <a:r>
              <a:rPr lang="en-US" sz="2400">
                <a:solidFill>
                  <a:srgbClr val="232433"/>
                </a:solidFill>
                <a:latin typeface="Open Sauce"/>
              </a:rPr>
              <a:t>The datasets were merged to be extracted for PowerBI dashboard development</a:t>
            </a:r>
          </a:p>
        </p:txBody>
      </p:sp>
    </p:spTree>
  </p:cSld>
  <p:clrMapOvr>
    <a:masterClrMapping/>
  </p:clrMapOvr>
  <p:transition spd="slow">
    <p:push dir="l"/>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93247" y="-169582"/>
            <a:ext cx="3082610" cy="10596688"/>
            <a:chOff x="0" y="0"/>
            <a:chExt cx="4110146" cy="14128917"/>
          </a:xfrm>
        </p:grpSpPr>
        <p:pic>
          <p:nvPicPr>
            <p:cNvPr name="Picture 3" id="3"/>
            <p:cNvPicPr>
              <a:picLocks noChangeAspect="true"/>
            </p:cNvPicPr>
            <p:nvPr/>
          </p:nvPicPr>
          <p:blipFill>
            <a:blip r:embed="rId2"/>
            <a:srcRect l="36620" t="0" r="43986" b="0"/>
            <a:stretch>
              <a:fillRect/>
            </a:stretch>
          </p:blipFill>
          <p:spPr>
            <a:xfrm flipH="false" flipV="false">
              <a:off x="0" y="0"/>
              <a:ext cx="4110146" cy="14128917"/>
            </a:xfrm>
            <a:prstGeom prst="rect">
              <a:avLst/>
            </a:prstGeom>
          </p:spPr>
        </p:pic>
      </p:grpSp>
      <p:grpSp>
        <p:nvGrpSpPr>
          <p:cNvPr name="Group 4" id="4"/>
          <p:cNvGrpSpPr/>
          <p:nvPr/>
        </p:nvGrpSpPr>
        <p:grpSpPr>
          <a:xfrm rot="0">
            <a:off x="320306" y="127449"/>
            <a:ext cx="4938114" cy="1345302"/>
            <a:chOff x="0" y="0"/>
            <a:chExt cx="6584153" cy="1793736"/>
          </a:xfrm>
        </p:grpSpPr>
        <p:sp>
          <p:nvSpPr>
            <p:cNvPr name="AutoShape 5" id="5"/>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6" id="6"/>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3"/>
              <a:stretch>
                <a:fillRect l="0" t="0" r="0" b="0"/>
              </a:stretch>
            </a:blipFill>
          </p:spPr>
        </p:sp>
        <p:sp>
          <p:nvSpPr>
            <p:cNvPr name="TextBox 7" id="7"/>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sp>
        <p:nvSpPr>
          <p:cNvPr name="Freeform 8" id="8"/>
          <p:cNvSpPr/>
          <p:nvPr/>
        </p:nvSpPr>
        <p:spPr>
          <a:xfrm flipH="false" flipV="false" rot="0">
            <a:off x="3751148" y="1764736"/>
            <a:ext cx="13276574" cy="7932753"/>
          </a:xfrm>
          <a:custGeom>
            <a:avLst/>
            <a:gdLst/>
            <a:ahLst/>
            <a:cxnLst/>
            <a:rect r="r" b="b" t="t" l="l"/>
            <a:pathLst>
              <a:path h="7932753" w="13276574">
                <a:moveTo>
                  <a:pt x="0" y="0"/>
                </a:moveTo>
                <a:lnTo>
                  <a:pt x="13276574" y="0"/>
                </a:lnTo>
                <a:lnTo>
                  <a:pt x="13276574" y="7932753"/>
                </a:lnTo>
                <a:lnTo>
                  <a:pt x="0" y="7932753"/>
                </a:lnTo>
                <a:lnTo>
                  <a:pt x="0" y="0"/>
                </a:lnTo>
                <a:close/>
              </a:path>
            </a:pathLst>
          </a:custGeom>
          <a:blipFill>
            <a:blip r:embed="rId4"/>
            <a:stretch>
              <a:fillRect l="0" t="0" r="0" b="0"/>
            </a:stretch>
          </a:blipFill>
        </p:spPr>
      </p:sp>
      <p:sp>
        <p:nvSpPr>
          <p:cNvPr name="TextBox 9" id="9"/>
          <p:cNvSpPr txBox="true"/>
          <p:nvPr/>
        </p:nvSpPr>
        <p:spPr>
          <a:xfrm rot="0">
            <a:off x="3204200" y="625793"/>
            <a:ext cx="14370470" cy="767715"/>
          </a:xfrm>
          <a:prstGeom prst="rect">
            <a:avLst/>
          </a:prstGeom>
        </p:spPr>
        <p:txBody>
          <a:bodyPr anchor="t" rtlCol="false" tIns="0" lIns="0" bIns="0" rIns="0">
            <a:spAutoFit/>
          </a:bodyPr>
          <a:lstStyle/>
          <a:p>
            <a:pPr algn="ctr">
              <a:lnSpc>
                <a:spcPts val="6240"/>
              </a:lnSpc>
            </a:pPr>
            <a:r>
              <a:rPr lang="en-US" sz="4800">
                <a:solidFill>
                  <a:srgbClr val="232433"/>
                </a:solidFill>
                <a:latin typeface="Open Sauce"/>
              </a:rPr>
              <a:t>Data Manipulation</a:t>
            </a:r>
          </a:p>
        </p:txBody>
      </p:sp>
    </p:spTree>
  </p:cSld>
  <p:clrMapOvr>
    <a:masterClrMapping/>
  </p:clrMapOvr>
  <p:transition spd="slow">
    <p:push dir="l"/>
  </p:transition>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32433"/>
        </a:solidFill>
      </p:bgPr>
    </p:bg>
    <p:spTree>
      <p:nvGrpSpPr>
        <p:cNvPr id="1" name=""/>
        <p:cNvGrpSpPr/>
        <p:nvPr/>
      </p:nvGrpSpPr>
      <p:grpSpPr>
        <a:xfrm>
          <a:off x="0" y="0"/>
          <a:ext cx="0" cy="0"/>
          <a:chOff x="0" y="0"/>
          <a:chExt cx="0" cy="0"/>
        </a:xfrm>
      </p:grpSpPr>
      <p:sp>
        <p:nvSpPr>
          <p:cNvPr name="TextBox 2" id="2"/>
          <p:cNvSpPr txBox="true"/>
          <p:nvPr/>
        </p:nvSpPr>
        <p:spPr>
          <a:xfrm rot="0">
            <a:off x="832546" y="2096732"/>
            <a:ext cx="11090819" cy="2465705"/>
          </a:xfrm>
          <a:prstGeom prst="rect">
            <a:avLst/>
          </a:prstGeom>
        </p:spPr>
        <p:txBody>
          <a:bodyPr anchor="t" rtlCol="false" tIns="0" lIns="0" bIns="0" rIns="0">
            <a:spAutoFit/>
          </a:bodyPr>
          <a:lstStyle/>
          <a:p>
            <a:pPr>
              <a:lnSpc>
                <a:spcPts val="9879"/>
              </a:lnSpc>
            </a:pPr>
            <a:r>
              <a:rPr lang="en-US" sz="7599">
                <a:solidFill>
                  <a:srgbClr val="FFFFFF"/>
                </a:solidFill>
                <a:latin typeface="Open Sauce"/>
              </a:rPr>
              <a:t>Data Visualization and Metrics </a:t>
            </a:r>
          </a:p>
        </p:txBody>
      </p:sp>
      <p:grpSp>
        <p:nvGrpSpPr>
          <p:cNvPr name="Group 3" id="3"/>
          <p:cNvGrpSpPr/>
          <p:nvPr/>
        </p:nvGrpSpPr>
        <p:grpSpPr>
          <a:xfrm rot="0">
            <a:off x="11046532" y="-154844"/>
            <a:ext cx="7514569" cy="10596688"/>
            <a:chOff x="0" y="0"/>
            <a:chExt cx="10019425" cy="14128917"/>
          </a:xfrm>
        </p:grpSpPr>
        <p:pic>
          <p:nvPicPr>
            <p:cNvPr name="Picture 4" id="4"/>
            <p:cNvPicPr>
              <a:picLocks noChangeAspect="true"/>
            </p:cNvPicPr>
            <p:nvPr/>
          </p:nvPicPr>
          <p:blipFill>
            <a:blip r:embed="rId2"/>
            <a:srcRect l="15302" t="0" r="15302" b="0"/>
            <a:stretch>
              <a:fillRect/>
            </a:stretch>
          </p:blipFill>
          <p:spPr>
            <a:xfrm flipH="false" flipV="false">
              <a:off x="0" y="0"/>
              <a:ext cx="10019425" cy="14128917"/>
            </a:xfrm>
            <a:prstGeom prst="rect">
              <a:avLst/>
            </a:prstGeom>
          </p:spPr>
        </p:pic>
      </p:grpSp>
      <p:sp>
        <p:nvSpPr>
          <p:cNvPr name="Freeform 5" id="5"/>
          <p:cNvSpPr/>
          <p:nvPr/>
        </p:nvSpPr>
        <p:spPr>
          <a:xfrm flipH="false" flipV="false" rot="0">
            <a:off x="5546149" y="3730630"/>
            <a:ext cx="2452555" cy="2452555"/>
          </a:xfrm>
          <a:custGeom>
            <a:avLst/>
            <a:gdLst/>
            <a:ahLst/>
            <a:cxnLst/>
            <a:rect r="r" b="b" t="t" l="l"/>
            <a:pathLst>
              <a:path h="2452555" w="2452555">
                <a:moveTo>
                  <a:pt x="0" y="0"/>
                </a:moveTo>
                <a:lnTo>
                  <a:pt x="2452555" y="0"/>
                </a:lnTo>
                <a:lnTo>
                  <a:pt x="2452555" y="2452555"/>
                </a:lnTo>
                <a:lnTo>
                  <a:pt x="0" y="2452555"/>
                </a:lnTo>
                <a:lnTo>
                  <a:pt x="0" y="0"/>
                </a:lnTo>
                <a:close/>
              </a:path>
            </a:pathLst>
          </a:custGeom>
          <a:blipFill>
            <a:blip r:embed="rId3"/>
            <a:stretch>
              <a:fillRect l="0" t="0" r="0" b="0"/>
            </a:stretch>
          </a:blipFill>
        </p:spPr>
      </p:sp>
    </p:spTree>
  </p:cSld>
  <p:clrMapOvr>
    <a:masterClrMapping/>
  </p:clrMapOvr>
  <p:transition spd="slow">
    <p:push dir="u"/>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0306" y="127449"/>
            <a:ext cx="4938114" cy="1345302"/>
            <a:chOff x="0" y="0"/>
            <a:chExt cx="6584153" cy="1793736"/>
          </a:xfrm>
        </p:grpSpPr>
        <p:sp>
          <p:nvSpPr>
            <p:cNvPr name="AutoShape 3" id="3"/>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4" id="4"/>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2"/>
              <a:stretch>
                <a:fillRect l="0" t="0" r="0" b="0"/>
              </a:stretch>
            </a:blipFill>
          </p:spPr>
        </p:sp>
        <p:sp>
          <p:nvSpPr>
            <p:cNvPr name="TextBox 5" id="5"/>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grpSp>
        <p:nvGrpSpPr>
          <p:cNvPr name="Group 6" id="6"/>
          <p:cNvGrpSpPr/>
          <p:nvPr/>
        </p:nvGrpSpPr>
        <p:grpSpPr>
          <a:xfrm rot="0">
            <a:off x="-293247" y="-169582"/>
            <a:ext cx="3082610" cy="10596688"/>
            <a:chOff x="0" y="0"/>
            <a:chExt cx="4110146" cy="14128917"/>
          </a:xfrm>
        </p:grpSpPr>
        <p:pic>
          <p:nvPicPr>
            <p:cNvPr name="Picture 7" id="7"/>
            <p:cNvPicPr>
              <a:picLocks noChangeAspect="true"/>
            </p:cNvPicPr>
            <p:nvPr/>
          </p:nvPicPr>
          <p:blipFill>
            <a:blip r:embed="rId3"/>
            <a:srcRect l="36620" t="0" r="43986" b="0"/>
            <a:stretch>
              <a:fillRect/>
            </a:stretch>
          </p:blipFill>
          <p:spPr>
            <a:xfrm flipH="false" flipV="false">
              <a:off x="0" y="0"/>
              <a:ext cx="4110146" cy="14128917"/>
            </a:xfrm>
            <a:prstGeom prst="rect">
              <a:avLst/>
            </a:prstGeom>
          </p:spPr>
        </p:pic>
      </p:grpSp>
      <p:grpSp>
        <p:nvGrpSpPr>
          <p:cNvPr name="Group 8" id="8"/>
          <p:cNvGrpSpPr/>
          <p:nvPr/>
        </p:nvGrpSpPr>
        <p:grpSpPr>
          <a:xfrm rot="0">
            <a:off x="320306" y="194923"/>
            <a:ext cx="3899599" cy="1062377"/>
            <a:chOff x="0" y="0"/>
            <a:chExt cx="5199466" cy="1416503"/>
          </a:xfrm>
        </p:grpSpPr>
        <p:sp>
          <p:nvSpPr>
            <p:cNvPr name="AutoShape 9" id="9"/>
            <p:cNvSpPr/>
            <p:nvPr/>
          </p:nvSpPr>
          <p:spPr>
            <a:xfrm>
              <a:off x="759343" y="1266639"/>
              <a:ext cx="4440122" cy="0"/>
            </a:xfrm>
            <a:prstGeom prst="line">
              <a:avLst/>
            </a:prstGeom>
            <a:ln cap="rnd" w="8974">
              <a:solidFill>
                <a:srgbClr val="FFFFFF"/>
              </a:solidFill>
              <a:prstDash val="solid"/>
              <a:headEnd type="none" len="sm" w="sm"/>
              <a:tailEnd type="none" len="sm" w="sm"/>
            </a:ln>
          </p:spPr>
        </p:sp>
        <p:sp>
          <p:nvSpPr>
            <p:cNvPr name="Freeform 10" id="10"/>
            <p:cNvSpPr/>
            <p:nvPr/>
          </p:nvSpPr>
          <p:spPr>
            <a:xfrm flipH="false" flipV="false" rot="0">
              <a:off x="0" y="0"/>
              <a:ext cx="1006516" cy="984953"/>
            </a:xfrm>
            <a:custGeom>
              <a:avLst/>
              <a:gdLst/>
              <a:ahLst/>
              <a:cxnLst/>
              <a:rect r="r" b="b" t="t" l="l"/>
              <a:pathLst>
                <a:path h="984953" w="1006516">
                  <a:moveTo>
                    <a:pt x="0" y="0"/>
                  </a:moveTo>
                  <a:lnTo>
                    <a:pt x="1006516" y="0"/>
                  </a:lnTo>
                  <a:lnTo>
                    <a:pt x="1006516" y="984953"/>
                  </a:lnTo>
                  <a:lnTo>
                    <a:pt x="0" y="984953"/>
                  </a:lnTo>
                  <a:lnTo>
                    <a:pt x="0" y="0"/>
                  </a:lnTo>
                  <a:close/>
                </a:path>
              </a:pathLst>
            </a:custGeom>
            <a:blipFill>
              <a:blip r:embed="rId2"/>
              <a:stretch>
                <a:fillRect l="0" t="0" r="0" b="0"/>
              </a:stretch>
            </a:blipFill>
          </p:spPr>
        </p:sp>
        <p:sp>
          <p:nvSpPr>
            <p:cNvPr name="TextBox 11" id="11"/>
            <p:cNvSpPr txBox="true"/>
            <p:nvPr/>
          </p:nvSpPr>
          <p:spPr>
            <a:xfrm rot="0">
              <a:off x="0" y="1088200"/>
              <a:ext cx="4542731" cy="328302"/>
            </a:xfrm>
            <a:prstGeom prst="rect">
              <a:avLst/>
            </a:prstGeom>
          </p:spPr>
          <p:txBody>
            <a:bodyPr anchor="t" rtlCol="false" tIns="0" lIns="0" bIns="0" rIns="0">
              <a:spAutoFit/>
            </a:bodyPr>
            <a:lstStyle/>
            <a:p>
              <a:pPr>
                <a:lnSpc>
                  <a:spcPts val="2077"/>
                </a:lnSpc>
              </a:pPr>
              <a:r>
                <a:rPr lang="en-US" sz="1483" spc="74">
                  <a:solidFill>
                    <a:srgbClr val="000000"/>
                  </a:solidFill>
                  <a:latin typeface="Open Sauce"/>
                </a:rPr>
                <a:t>ATLIQ MART</a:t>
              </a:r>
            </a:p>
          </p:txBody>
        </p:sp>
      </p:grpSp>
      <p:sp>
        <p:nvSpPr>
          <p:cNvPr name="Freeform 12" id="12"/>
          <p:cNvSpPr/>
          <p:nvPr/>
        </p:nvSpPr>
        <p:spPr>
          <a:xfrm flipH="false" flipV="false" rot="0">
            <a:off x="3837481" y="1869585"/>
            <a:ext cx="13421819" cy="6518354"/>
          </a:xfrm>
          <a:custGeom>
            <a:avLst/>
            <a:gdLst/>
            <a:ahLst/>
            <a:cxnLst/>
            <a:rect r="r" b="b" t="t" l="l"/>
            <a:pathLst>
              <a:path h="6518354" w="13421819">
                <a:moveTo>
                  <a:pt x="0" y="0"/>
                </a:moveTo>
                <a:lnTo>
                  <a:pt x="13421819" y="0"/>
                </a:lnTo>
                <a:lnTo>
                  <a:pt x="13421819" y="6518355"/>
                </a:lnTo>
                <a:lnTo>
                  <a:pt x="0" y="6518355"/>
                </a:lnTo>
                <a:lnTo>
                  <a:pt x="0" y="0"/>
                </a:lnTo>
                <a:close/>
              </a:path>
            </a:pathLst>
          </a:custGeom>
          <a:blipFill>
            <a:blip r:embed="rId4"/>
            <a:stretch>
              <a:fillRect l="0" t="0" r="0" b="0"/>
            </a:stretch>
          </a:blipFill>
        </p:spPr>
      </p:sp>
      <p:sp>
        <p:nvSpPr>
          <p:cNvPr name="TextBox 13" id="13"/>
          <p:cNvSpPr txBox="true"/>
          <p:nvPr/>
        </p:nvSpPr>
        <p:spPr>
          <a:xfrm rot="0">
            <a:off x="6873155" y="8431256"/>
            <a:ext cx="7755852" cy="1061085"/>
          </a:xfrm>
          <a:prstGeom prst="rect">
            <a:avLst/>
          </a:prstGeom>
        </p:spPr>
        <p:txBody>
          <a:bodyPr anchor="t" rtlCol="false" tIns="0" lIns="0" bIns="0" rIns="0">
            <a:spAutoFit/>
          </a:bodyPr>
          <a:lstStyle/>
          <a:p>
            <a:pPr algn="ctr">
              <a:lnSpc>
                <a:spcPts val="2850"/>
              </a:lnSpc>
            </a:pPr>
          </a:p>
          <a:p>
            <a:pPr algn="ctr">
              <a:lnSpc>
                <a:spcPts val="2850"/>
              </a:lnSpc>
            </a:pPr>
          </a:p>
          <a:p>
            <a:pPr algn="ctr">
              <a:lnSpc>
                <a:spcPts val="2850"/>
              </a:lnSpc>
            </a:pPr>
            <a:r>
              <a:rPr lang="en-US" sz="1900">
                <a:solidFill>
                  <a:srgbClr val="232433"/>
                </a:solidFill>
                <a:latin typeface="Open Sauce"/>
              </a:rPr>
              <a:t>Comparison of Volume Fill Rate and Line Fill Rate</a:t>
            </a:r>
          </a:p>
        </p:txBody>
      </p:sp>
    </p:spTree>
  </p:cSld>
  <p:clrMapOvr>
    <a:masterClrMapping/>
  </p:clrMapOvr>
  <p:transition spd="slow">
    <p:push dir="u"/>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0306" y="127449"/>
            <a:ext cx="4938114" cy="1345302"/>
            <a:chOff x="0" y="0"/>
            <a:chExt cx="6584153" cy="1793736"/>
          </a:xfrm>
        </p:grpSpPr>
        <p:sp>
          <p:nvSpPr>
            <p:cNvPr name="AutoShape 3" id="3"/>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4" id="4"/>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2"/>
              <a:stretch>
                <a:fillRect l="0" t="0" r="0" b="0"/>
              </a:stretch>
            </a:blipFill>
          </p:spPr>
        </p:sp>
        <p:sp>
          <p:nvSpPr>
            <p:cNvPr name="TextBox 5" id="5"/>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grpSp>
        <p:nvGrpSpPr>
          <p:cNvPr name="Group 6" id="6"/>
          <p:cNvGrpSpPr/>
          <p:nvPr/>
        </p:nvGrpSpPr>
        <p:grpSpPr>
          <a:xfrm rot="0">
            <a:off x="-293247" y="-169582"/>
            <a:ext cx="3082610" cy="10596688"/>
            <a:chOff x="0" y="0"/>
            <a:chExt cx="4110146" cy="14128917"/>
          </a:xfrm>
        </p:grpSpPr>
        <p:pic>
          <p:nvPicPr>
            <p:cNvPr name="Picture 7" id="7"/>
            <p:cNvPicPr>
              <a:picLocks noChangeAspect="true"/>
            </p:cNvPicPr>
            <p:nvPr/>
          </p:nvPicPr>
          <p:blipFill>
            <a:blip r:embed="rId3"/>
            <a:srcRect l="36620" t="0" r="43986" b="0"/>
            <a:stretch>
              <a:fillRect/>
            </a:stretch>
          </p:blipFill>
          <p:spPr>
            <a:xfrm flipH="false" flipV="false">
              <a:off x="0" y="0"/>
              <a:ext cx="4110146" cy="14128917"/>
            </a:xfrm>
            <a:prstGeom prst="rect">
              <a:avLst/>
            </a:prstGeom>
          </p:spPr>
        </p:pic>
      </p:grpSp>
      <p:grpSp>
        <p:nvGrpSpPr>
          <p:cNvPr name="Group 8" id="8"/>
          <p:cNvGrpSpPr/>
          <p:nvPr/>
        </p:nvGrpSpPr>
        <p:grpSpPr>
          <a:xfrm rot="0">
            <a:off x="320306" y="194923"/>
            <a:ext cx="3899599" cy="1062377"/>
            <a:chOff x="0" y="0"/>
            <a:chExt cx="5199466" cy="1416503"/>
          </a:xfrm>
        </p:grpSpPr>
        <p:sp>
          <p:nvSpPr>
            <p:cNvPr name="AutoShape 9" id="9"/>
            <p:cNvSpPr/>
            <p:nvPr/>
          </p:nvSpPr>
          <p:spPr>
            <a:xfrm>
              <a:off x="759343" y="1266639"/>
              <a:ext cx="4440122" cy="0"/>
            </a:xfrm>
            <a:prstGeom prst="line">
              <a:avLst/>
            </a:prstGeom>
            <a:ln cap="rnd" w="8974">
              <a:solidFill>
                <a:srgbClr val="FFFFFF"/>
              </a:solidFill>
              <a:prstDash val="solid"/>
              <a:headEnd type="none" len="sm" w="sm"/>
              <a:tailEnd type="none" len="sm" w="sm"/>
            </a:ln>
          </p:spPr>
        </p:sp>
        <p:sp>
          <p:nvSpPr>
            <p:cNvPr name="Freeform 10" id="10"/>
            <p:cNvSpPr/>
            <p:nvPr/>
          </p:nvSpPr>
          <p:spPr>
            <a:xfrm flipH="false" flipV="false" rot="0">
              <a:off x="0" y="0"/>
              <a:ext cx="1006516" cy="984953"/>
            </a:xfrm>
            <a:custGeom>
              <a:avLst/>
              <a:gdLst/>
              <a:ahLst/>
              <a:cxnLst/>
              <a:rect r="r" b="b" t="t" l="l"/>
              <a:pathLst>
                <a:path h="984953" w="1006516">
                  <a:moveTo>
                    <a:pt x="0" y="0"/>
                  </a:moveTo>
                  <a:lnTo>
                    <a:pt x="1006516" y="0"/>
                  </a:lnTo>
                  <a:lnTo>
                    <a:pt x="1006516" y="984953"/>
                  </a:lnTo>
                  <a:lnTo>
                    <a:pt x="0" y="984953"/>
                  </a:lnTo>
                  <a:lnTo>
                    <a:pt x="0" y="0"/>
                  </a:lnTo>
                  <a:close/>
                </a:path>
              </a:pathLst>
            </a:custGeom>
            <a:blipFill>
              <a:blip r:embed="rId2"/>
              <a:stretch>
                <a:fillRect l="0" t="0" r="0" b="0"/>
              </a:stretch>
            </a:blipFill>
          </p:spPr>
        </p:sp>
        <p:sp>
          <p:nvSpPr>
            <p:cNvPr name="TextBox 11" id="11"/>
            <p:cNvSpPr txBox="true"/>
            <p:nvPr/>
          </p:nvSpPr>
          <p:spPr>
            <a:xfrm rot="0">
              <a:off x="0" y="1088200"/>
              <a:ext cx="4542731" cy="328302"/>
            </a:xfrm>
            <a:prstGeom prst="rect">
              <a:avLst/>
            </a:prstGeom>
          </p:spPr>
          <p:txBody>
            <a:bodyPr anchor="t" rtlCol="false" tIns="0" lIns="0" bIns="0" rIns="0">
              <a:spAutoFit/>
            </a:bodyPr>
            <a:lstStyle/>
            <a:p>
              <a:pPr>
                <a:lnSpc>
                  <a:spcPts val="2077"/>
                </a:lnSpc>
              </a:pPr>
              <a:r>
                <a:rPr lang="en-US" sz="1483" spc="74">
                  <a:solidFill>
                    <a:srgbClr val="000000"/>
                  </a:solidFill>
                  <a:latin typeface="Open Sauce"/>
                </a:rPr>
                <a:t>ATLIQ MART</a:t>
              </a:r>
            </a:p>
          </p:txBody>
        </p:sp>
      </p:grpSp>
      <p:sp>
        <p:nvSpPr>
          <p:cNvPr name="Freeform 12" id="12"/>
          <p:cNvSpPr/>
          <p:nvPr/>
        </p:nvSpPr>
        <p:spPr>
          <a:xfrm flipH="false" flipV="false" rot="0">
            <a:off x="3630542" y="1028700"/>
            <a:ext cx="4854825" cy="3686071"/>
          </a:xfrm>
          <a:custGeom>
            <a:avLst/>
            <a:gdLst/>
            <a:ahLst/>
            <a:cxnLst/>
            <a:rect r="r" b="b" t="t" l="l"/>
            <a:pathLst>
              <a:path h="3686071" w="4854825">
                <a:moveTo>
                  <a:pt x="0" y="0"/>
                </a:moveTo>
                <a:lnTo>
                  <a:pt x="4854825" y="0"/>
                </a:lnTo>
                <a:lnTo>
                  <a:pt x="4854825" y="3686071"/>
                </a:lnTo>
                <a:lnTo>
                  <a:pt x="0" y="3686071"/>
                </a:lnTo>
                <a:lnTo>
                  <a:pt x="0" y="0"/>
                </a:lnTo>
                <a:close/>
              </a:path>
            </a:pathLst>
          </a:custGeom>
          <a:blipFill>
            <a:blip r:embed="rId4"/>
            <a:stretch>
              <a:fillRect l="0" t="0" r="0" b="0"/>
            </a:stretch>
          </a:blipFill>
        </p:spPr>
      </p:sp>
      <p:sp>
        <p:nvSpPr>
          <p:cNvPr name="TextBox 13" id="13"/>
          <p:cNvSpPr txBox="true"/>
          <p:nvPr/>
        </p:nvSpPr>
        <p:spPr>
          <a:xfrm rot="0">
            <a:off x="4408046" y="5081138"/>
            <a:ext cx="3299817" cy="337185"/>
          </a:xfrm>
          <a:prstGeom prst="rect">
            <a:avLst/>
          </a:prstGeom>
        </p:spPr>
        <p:txBody>
          <a:bodyPr anchor="t" rtlCol="false" tIns="0" lIns="0" bIns="0" rIns="0">
            <a:spAutoFit/>
          </a:bodyPr>
          <a:lstStyle/>
          <a:p>
            <a:pPr algn="ctr">
              <a:lnSpc>
                <a:spcPts val="2850"/>
              </a:lnSpc>
            </a:pPr>
            <a:r>
              <a:rPr lang="en-US" sz="1900">
                <a:solidFill>
                  <a:srgbClr val="232433"/>
                </a:solidFill>
                <a:latin typeface="Open Sauce"/>
              </a:rPr>
              <a:t>59% deliveries were on time</a:t>
            </a:r>
          </a:p>
        </p:txBody>
      </p:sp>
      <p:sp>
        <p:nvSpPr>
          <p:cNvPr name="Freeform 14" id="14"/>
          <p:cNvSpPr/>
          <p:nvPr/>
        </p:nvSpPr>
        <p:spPr>
          <a:xfrm flipH="false" flipV="false" rot="0">
            <a:off x="12283558" y="800100"/>
            <a:ext cx="4975742" cy="3656012"/>
          </a:xfrm>
          <a:custGeom>
            <a:avLst/>
            <a:gdLst/>
            <a:ahLst/>
            <a:cxnLst/>
            <a:rect r="r" b="b" t="t" l="l"/>
            <a:pathLst>
              <a:path h="3656012" w="4975742">
                <a:moveTo>
                  <a:pt x="0" y="0"/>
                </a:moveTo>
                <a:lnTo>
                  <a:pt x="4975742" y="0"/>
                </a:lnTo>
                <a:lnTo>
                  <a:pt x="4975742" y="3656012"/>
                </a:lnTo>
                <a:lnTo>
                  <a:pt x="0" y="3656012"/>
                </a:lnTo>
                <a:lnTo>
                  <a:pt x="0" y="0"/>
                </a:lnTo>
                <a:close/>
              </a:path>
            </a:pathLst>
          </a:custGeom>
          <a:blipFill>
            <a:blip r:embed="rId5"/>
            <a:stretch>
              <a:fillRect l="0" t="0" r="0" b="0"/>
            </a:stretch>
          </a:blipFill>
        </p:spPr>
      </p:sp>
      <p:sp>
        <p:nvSpPr>
          <p:cNvPr name="TextBox 15" id="15"/>
          <p:cNvSpPr txBox="true"/>
          <p:nvPr/>
        </p:nvSpPr>
        <p:spPr>
          <a:xfrm rot="0">
            <a:off x="12796513" y="4941887"/>
            <a:ext cx="3949832" cy="699135"/>
          </a:xfrm>
          <a:prstGeom prst="rect">
            <a:avLst/>
          </a:prstGeom>
        </p:spPr>
        <p:txBody>
          <a:bodyPr anchor="t" rtlCol="false" tIns="0" lIns="0" bIns="0" rIns="0">
            <a:spAutoFit/>
          </a:bodyPr>
          <a:lstStyle/>
          <a:p>
            <a:pPr algn="ctr">
              <a:lnSpc>
                <a:spcPts val="2850"/>
              </a:lnSpc>
            </a:pPr>
            <a:r>
              <a:rPr lang="en-US" sz="1900">
                <a:solidFill>
                  <a:srgbClr val="232433"/>
                </a:solidFill>
                <a:latin typeface="Open Sauce"/>
              </a:rPr>
              <a:t>52% of deliveries were delivered in full</a:t>
            </a:r>
          </a:p>
        </p:txBody>
      </p:sp>
      <p:sp>
        <p:nvSpPr>
          <p:cNvPr name="Freeform 16" id="16"/>
          <p:cNvSpPr/>
          <p:nvPr/>
        </p:nvSpPr>
        <p:spPr>
          <a:xfrm flipH="false" flipV="false" rot="0">
            <a:off x="6829655" y="5641021"/>
            <a:ext cx="6863132" cy="3838544"/>
          </a:xfrm>
          <a:custGeom>
            <a:avLst/>
            <a:gdLst/>
            <a:ahLst/>
            <a:cxnLst/>
            <a:rect r="r" b="b" t="t" l="l"/>
            <a:pathLst>
              <a:path h="3838544" w="6863132">
                <a:moveTo>
                  <a:pt x="0" y="0"/>
                </a:moveTo>
                <a:lnTo>
                  <a:pt x="6863132" y="0"/>
                </a:lnTo>
                <a:lnTo>
                  <a:pt x="6863132" y="3838544"/>
                </a:lnTo>
                <a:lnTo>
                  <a:pt x="0" y="3838544"/>
                </a:lnTo>
                <a:lnTo>
                  <a:pt x="0" y="0"/>
                </a:lnTo>
                <a:close/>
              </a:path>
            </a:pathLst>
          </a:custGeom>
          <a:blipFill>
            <a:blip r:embed="rId6"/>
            <a:stretch>
              <a:fillRect l="0" t="0" r="0" b="0"/>
            </a:stretch>
          </a:blipFill>
        </p:spPr>
      </p:sp>
      <p:sp>
        <p:nvSpPr>
          <p:cNvPr name="TextBox 17" id="17"/>
          <p:cNvSpPr txBox="true"/>
          <p:nvPr/>
        </p:nvSpPr>
        <p:spPr>
          <a:xfrm rot="0">
            <a:off x="7762159" y="9648825"/>
            <a:ext cx="4521398" cy="337185"/>
          </a:xfrm>
          <a:prstGeom prst="rect">
            <a:avLst/>
          </a:prstGeom>
        </p:spPr>
        <p:txBody>
          <a:bodyPr anchor="t" rtlCol="false" tIns="0" lIns="0" bIns="0" rIns="0">
            <a:spAutoFit/>
          </a:bodyPr>
          <a:lstStyle/>
          <a:p>
            <a:pPr algn="ctr">
              <a:lnSpc>
                <a:spcPts val="2850"/>
              </a:lnSpc>
            </a:pPr>
            <a:r>
              <a:rPr lang="en-US" sz="1900">
                <a:solidFill>
                  <a:srgbClr val="232433"/>
                </a:solidFill>
                <a:latin typeface="Open Sauce"/>
              </a:rPr>
              <a:t>29% were delivered on time and In full </a:t>
            </a:r>
          </a:p>
        </p:txBody>
      </p:sp>
    </p:spTree>
  </p:cSld>
  <p:clrMapOvr>
    <a:masterClrMapping/>
  </p:clrMapOvr>
  <p:transition spd="fast">
    <p:wipe dir="d"/>
  </p:transition>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232433"/>
        </a:solidFill>
      </p:bgPr>
    </p:bg>
    <p:spTree>
      <p:nvGrpSpPr>
        <p:cNvPr id="1" name=""/>
        <p:cNvGrpSpPr/>
        <p:nvPr/>
      </p:nvGrpSpPr>
      <p:grpSpPr>
        <a:xfrm>
          <a:off x="0" y="0"/>
          <a:ext cx="0" cy="0"/>
          <a:chOff x="0" y="0"/>
          <a:chExt cx="0" cy="0"/>
        </a:xfrm>
      </p:grpSpPr>
      <p:sp>
        <p:nvSpPr>
          <p:cNvPr name="TextBox 2" id="2"/>
          <p:cNvSpPr txBox="true"/>
          <p:nvPr/>
        </p:nvSpPr>
        <p:spPr>
          <a:xfrm rot="0">
            <a:off x="832546" y="2096732"/>
            <a:ext cx="11090819" cy="1217930"/>
          </a:xfrm>
          <a:prstGeom prst="rect">
            <a:avLst/>
          </a:prstGeom>
        </p:spPr>
        <p:txBody>
          <a:bodyPr anchor="t" rtlCol="false" tIns="0" lIns="0" bIns="0" rIns="0">
            <a:spAutoFit/>
          </a:bodyPr>
          <a:lstStyle/>
          <a:p>
            <a:pPr>
              <a:lnSpc>
                <a:spcPts val="9879"/>
              </a:lnSpc>
            </a:pPr>
            <a:r>
              <a:rPr lang="en-US" sz="7599">
                <a:solidFill>
                  <a:srgbClr val="FFFFFF"/>
                </a:solidFill>
                <a:latin typeface="Open Sauce"/>
              </a:rPr>
              <a:t>Predictive modeling </a:t>
            </a:r>
          </a:p>
        </p:txBody>
      </p:sp>
      <p:grpSp>
        <p:nvGrpSpPr>
          <p:cNvPr name="Group 3" id="3"/>
          <p:cNvGrpSpPr/>
          <p:nvPr/>
        </p:nvGrpSpPr>
        <p:grpSpPr>
          <a:xfrm rot="0">
            <a:off x="11046532" y="-154844"/>
            <a:ext cx="7514569" cy="10596688"/>
            <a:chOff x="0" y="0"/>
            <a:chExt cx="10019425" cy="14128917"/>
          </a:xfrm>
        </p:grpSpPr>
        <p:pic>
          <p:nvPicPr>
            <p:cNvPr name="Picture 4" id="4"/>
            <p:cNvPicPr>
              <a:picLocks noChangeAspect="true"/>
            </p:cNvPicPr>
            <p:nvPr/>
          </p:nvPicPr>
          <p:blipFill>
            <a:blip r:embed="rId2"/>
            <a:srcRect l="15302" t="0" r="15302" b="0"/>
            <a:stretch>
              <a:fillRect/>
            </a:stretch>
          </p:blipFill>
          <p:spPr>
            <a:xfrm flipH="false" flipV="false">
              <a:off x="0" y="0"/>
              <a:ext cx="10019425" cy="14128917"/>
            </a:xfrm>
            <a:prstGeom prst="rect">
              <a:avLst/>
            </a:prstGeom>
          </p:spPr>
        </p:pic>
      </p:grpSp>
      <p:sp>
        <p:nvSpPr>
          <p:cNvPr name="Freeform 5" id="5"/>
          <p:cNvSpPr/>
          <p:nvPr/>
        </p:nvSpPr>
        <p:spPr>
          <a:xfrm flipH="false" flipV="false" rot="0">
            <a:off x="3925401" y="3917223"/>
            <a:ext cx="2452555" cy="2452555"/>
          </a:xfrm>
          <a:custGeom>
            <a:avLst/>
            <a:gdLst/>
            <a:ahLst/>
            <a:cxnLst/>
            <a:rect r="r" b="b" t="t" l="l"/>
            <a:pathLst>
              <a:path h="2452555" w="2452555">
                <a:moveTo>
                  <a:pt x="0" y="0"/>
                </a:moveTo>
                <a:lnTo>
                  <a:pt x="2452555" y="0"/>
                </a:lnTo>
                <a:lnTo>
                  <a:pt x="2452555" y="2452554"/>
                </a:lnTo>
                <a:lnTo>
                  <a:pt x="0" y="2452554"/>
                </a:lnTo>
                <a:lnTo>
                  <a:pt x="0" y="0"/>
                </a:lnTo>
                <a:close/>
              </a:path>
            </a:pathLst>
          </a:custGeom>
          <a:blipFill>
            <a:blip r:embed="rId3"/>
            <a:stretch>
              <a:fillRect l="0" t="0" r="0" b="0"/>
            </a:stretch>
          </a:blipFill>
        </p:spPr>
      </p:sp>
    </p:spTree>
  </p:cSld>
  <p:clrMapOvr>
    <a:masterClrMapping/>
  </p:clrMapOvr>
  <p:transition spd="slow">
    <p:push dir="l"/>
  </p:transition>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0306" y="127449"/>
            <a:ext cx="4938114" cy="1345302"/>
            <a:chOff x="0" y="0"/>
            <a:chExt cx="6584153" cy="1793736"/>
          </a:xfrm>
        </p:grpSpPr>
        <p:sp>
          <p:nvSpPr>
            <p:cNvPr name="AutoShape 3" id="3"/>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4" id="4"/>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2"/>
              <a:stretch>
                <a:fillRect l="0" t="0" r="0" b="0"/>
              </a:stretch>
            </a:blipFill>
          </p:spPr>
        </p:sp>
        <p:sp>
          <p:nvSpPr>
            <p:cNvPr name="TextBox 5" id="5"/>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grpSp>
        <p:nvGrpSpPr>
          <p:cNvPr name="Group 6" id="6"/>
          <p:cNvGrpSpPr/>
          <p:nvPr/>
        </p:nvGrpSpPr>
        <p:grpSpPr>
          <a:xfrm rot="0">
            <a:off x="-293247" y="-169582"/>
            <a:ext cx="3082610" cy="10596688"/>
            <a:chOff x="0" y="0"/>
            <a:chExt cx="4110146" cy="14128917"/>
          </a:xfrm>
        </p:grpSpPr>
        <p:pic>
          <p:nvPicPr>
            <p:cNvPr name="Picture 7" id="7"/>
            <p:cNvPicPr>
              <a:picLocks noChangeAspect="true"/>
            </p:cNvPicPr>
            <p:nvPr/>
          </p:nvPicPr>
          <p:blipFill>
            <a:blip r:embed="rId3"/>
            <a:srcRect l="36620" t="0" r="43986" b="0"/>
            <a:stretch>
              <a:fillRect/>
            </a:stretch>
          </p:blipFill>
          <p:spPr>
            <a:xfrm flipH="false" flipV="false">
              <a:off x="0" y="0"/>
              <a:ext cx="4110146" cy="14128917"/>
            </a:xfrm>
            <a:prstGeom prst="rect">
              <a:avLst/>
            </a:prstGeom>
          </p:spPr>
        </p:pic>
      </p:grpSp>
      <p:grpSp>
        <p:nvGrpSpPr>
          <p:cNvPr name="Group 8" id="8"/>
          <p:cNvGrpSpPr/>
          <p:nvPr/>
        </p:nvGrpSpPr>
        <p:grpSpPr>
          <a:xfrm rot="0">
            <a:off x="320306" y="194923"/>
            <a:ext cx="3899599" cy="1062377"/>
            <a:chOff x="0" y="0"/>
            <a:chExt cx="5199466" cy="1416503"/>
          </a:xfrm>
        </p:grpSpPr>
        <p:sp>
          <p:nvSpPr>
            <p:cNvPr name="AutoShape 9" id="9"/>
            <p:cNvSpPr/>
            <p:nvPr/>
          </p:nvSpPr>
          <p:spPr>
            <a:xfrm>
              <a:off x="759343" y="1266639"/>
              <a:ext cx="4440122" cy="0"/>
            </a:xfrm>
            <a:prstGeom prst="line">
              <a:avLst/>
            </a:prstGeom>
            <a:ln cap="rnd" w="8974">
              <a:solidFill>
                <a:srgbClr val="FFFFFF"/>
              </a:solidFill>
              <a:prstDash val="solid"/>
              <a:headEnd type="none" len="sm" w="sm"/>
              <a:tailEnd type="none" len="sm" w="sm"/>
            </a:ln>
          </p:spPr>
        </p:sp>
        <p:sp>
          <p:nvSpPr>
            <p:cNvPr name="Freeform 10" id="10"/>
            <p:cNvSpPr/>
            <p:nvPr/>
          </p:nvSpPr>
          <p:spPr>
            <a:xfrm flipH="false" flipV="false" rot="0">
              <a:off x="0" y="0"/>
              <a:ext cx="1006516" cy="984953"/>
            </a:xfrm>
            <a:custGeom>
              <a:avLst/>
              <a:gdLst/>
              <a:ahLst/>
              <a:cxnLst/>
              <a:rect r="r" b="b" t="t" l="l"/>
              <a:pathLst>
                <a:path h="984953" w="1006516">
                  <a:moveTo>
                    <a:pt x="0" y="0"/>
                  </a:moveTo>
                  <a:lnTo>
                    <a:pt x="1006516" y="0"/>
                  </a:lnTo>
                  <a:lnTo>
                    <a:pt x="1006516" y="984953"/>
                  </a:lnTo>
                  <a:lnTo>
                    <a:pt x="0" y="984953"/>
                  </a:lnTo>
                  <a:lnTo>
                    <a:pt x="0" y="0"/>
                  </a:lnTo>
                  <a:close/>
                </a:path>
              </a:pathLst>
            </a:custGeom>
            <a:blipFill>
              <a:blip r:embed="rId2"/>
              <a:stretch>
                <a:fillRect l="0" t="0" r="0" b="0"/>
              </a:stretch>
            </a:blipFill>
          </p:spPr>
        </p:sp>
        <p:sp>
          <p:nvSpPr>
            <p:cNvPr name="TextBox 11" id="11"/>
            <p:cNvSpPr txBox="true"/>
            <p:nvPr/>
          </p:nvSpPr>
          <p:spPr>
            <a:xfrm rot="0">
              <a:off x="0" y="1088200"/>
              <a:ext cx="4542731" cy="328302"/>
            </a:xfrm>
            <a:prstGeom prst="rect">
              <a:avLst/>
            </a:prstGeom>
          </p:spPr>
          <p:txBody>
            <a:bodyPr anchor="t" rtlCol="false" tIns="0" lIns="0" bIns="0" rIns="0">
              <a:spAutoFit/>
            </a:bodyPr>
            <a:lstStyle/>
            <a:p>
              <a:pPr>
                <a:lnSpc>
                  <a:spcPts val="2077"/>
                </a:lnSpc>
              </a:pPr>
              <a:r>
                <a:rPr lang="en-US" sz="1483" spc="74">
                  <a:solidFill>
                    <a:srgbClr val="000000"/>
                  </a:solidFill>
                  <a:latin typeface="Open Sauce"/>
                </a:rPr>
                <a:t>ATLIQ MART</a:t>
              </a:r>
            </a:p>
          </p:txBody>
        </p:sp>
      </p:grpSp>
      <p:sp>
        <p:nvSpPr>
          <p:cNvPr name="Freeform 12" id="12"/>
          <p:cNvSpPr/>
          <p:nvPr/>
        </p:nvSpPr>
        <p:spPr>
          <a:xfrm flipH="false" flipV="false" rot="0">
            <a:off x="5258420" y="800100"/>
            <a:ext cx="10952263" cy="8202028"/>
          </a:xfrm>
          <a:custGeom>
            <a:avLst/>
            <a:gdLst/>
            <a:ahLst/>
            <a:cxnLst/>
            <a:rect r="r" b="b" t="t" l="l"/>
            <a:pathLst>
              <a:path h="8202028" w="10952263">
                <a:moveTo>
                  <a:pt x="0" y="0"/>
                </a:moveTo>
                <a:lnTo>
                  <a:pt x="10952263" y="0"/>
                </a:lnTo>
                <a:lnTo>
                  <a:pt x="10952263" y="8202028"/>
                </a:lnTo>
                <a:lnTo>
                  <a:pt x="0" y="8202028"/>
                </a:lnTo>
                <a:lnTo>
                  <a:pt x="0" y="0"/>
                </a:lnTo>
                <a:close/>
              </a:path>
            </a:pathLst>
          </a:custGeom>
          <a:blipFill>
            <a:blip r:embed="rId4"/>
            <a:stretch>
              <a:fillRect l="0" t="0" r="0" b="0"/>
            </a:stretch>
          </a:blipFill>
        </p:spPr>
      </p:sp>
    </p:spTree>
  </p:cSld>
  <p:clrMapOvr>
    <a:masterClrMapping/>
  </p:clrMapOvr>
  <p:transition spd="slow">
    <p:cover dir="ru"/>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0306" y="127449"/>
            <a:ext cx="4938114" cy="1345302"/>
            <a:chOff x="0" y="0"/>
            <a:chExt cx="6584153" cy="1793736"/>
          </a:xfrm>
        </p:grpSpPr>
        <p:sp>
          <p:nvSpPr>
            <p:cNvPr name="AutoShape 3" id="3"/>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4" id="4"/>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2"/>
              <a:stretch>
                <a:fillRect l="0" t="0" r="0" b="0"/>
              </a:stretch>
            </a:blipFill>
          </p:spPr>
        </p:sp>
        <p:sp>
          <p:nvSpPr>
            <p:cNvPr name="TextBox 5" id="5"/>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grpSp>
        <p:nvGrpSpPr>
          <p:cNvPr name="Group 6" id="6"/>
          <p:cNvGrpSpPr/>
          <p:nvPr/>
        </p:nvGrpSpPr>
        <p:grpSpPr>
          <a:xfrm rot="0">
            <a:off x="-293247" y="-169582"/>
            <a:ext cx="3082610" cy="10596688"/>
            <a:chOff x="0" y="0"/>
            <a:chExt cx="4110146" cy="14128917"/>
          </a:xfrm>
        </p:grpSpPr>
        <p:pic>
          <p:nvPicPr>
            <p:cNvPr name="Picture 7" id="7"/>
            <p:cNvPicPr>
              <a:picLocks noChangeAspect="true"/>
            </p:cNvPicPr>
            <p:nvPr/>
          </p:nvPicPr>
          <p:blipFill>
            <a:blip r:embed="rId3"/>
            <a:srcRect l="36620" t="0" r="43986" b="0"/>
            <a:stretch>
              <a:fillRect/>
            </a:stretch>
          </p:blipFill>
          <p:spPr>
            <a:xfrm flipH="false" flipV="false">
              <a:off x="0" y="0"/>
              <a:ext cx="4110146" cy="14128917"/>
            </a:xfrm>
            <a:prstGeom prst="rect">
              <a:avLst/>
            </a:prstGeom>
          </p:spPr>
        </p:pic>
      </p:grpSp>
      <p:grpSp>
        <p:nvGrpSpPr>
          <p:cNvPr name="Group 8" id="8"/>
          <p:cNvGrpSpPr/>
          <p:nvPr/>
        </p:nvGrpSpPr>
        <p:grpSpPr>
          <a:xfrm rot="0">
            <a:off x="16603248" y="9075325"/>
            <a:ext cx="3899599" cy="1062377"/>
            <a:chOff x="0" y="0"/>
            <a:chExt cx="5199466" cy="1416503"/>
          </a:xfrm>
        </p:grpSpPr>
        <p:sp>
          <p:nvSpPr>
            <p:cNvPr name="AutoShape 9" id="9"/>
            <p:cNvSpPr/>
            <p:nvPr/>
          </p:nvSpPr>
          <p:spPr>
            <a:xfrm>
              <a:off x="759343" y="1266639"/>
              <a:ext cx="4440122" cy="0"/>
            </a:xfrm>
            <a:prstGeom prst="line">
              <a:avLst/>
            </a:prstGeom>
            <a:ln cap="rnd" w="8974">
              <a:solidFill>
                <a:srgbClr val="FFFFFF"/>
              </a:solidFill>
              <a:prstDash val="solid"/>
              <a:headEnd type="none" len="sm" w="sm"/>
              <a:tailEnd type="none" len="sm" w="sm"/>
            </a:ln>
          </p:spPr>
        </p:sp>
        <p:sp>
          <p:nvSpPr>
            <p:cNvPr name="Freeform 10" id="10"/>
            <p:cNvSpPr/>
            <p:nvPr/>
          </p:nvSpPr>
          <p:spPr>
            <a:xfrm flipH="false" flipV="false" rot="0">
              <a:off x="0" y="0"/>
              <a:ext cx="1006516" cy="984953"/>
            </a:xfrm>
            <a:custGeom>
              <a:avLst/>
              <a:gdLst/>
              <a:ahLst/>
              <a:cxnLst/>
              <a:rect r="r" b="b" t="t" l="l"/>
              <a:pathLst>
                <a:path h="984953" w="1006516">
                  <a:moveTo>
                    <a:pt x="0" y="0"/>
                  </a:moveTo>
                  <a:lnTo>
                    <a:pt x="1006516" y="0"/>
                  </a:lnTo>
                  <a:lnTo>
                    <a:pt x="1006516" y="984953"/>
                  </a:lnTo>
                  <a:lnTo>
                    <a:pt x="0" y="984953"/>
                  </a:lnTo>
                  <a:lnTo>
                    <a:pt x="0" y="0"/>
                  </a:lnTo>
                  <a:close/>
                </a:path>
              </a:pathLst>
            </a:custGeom>
            <a:blipFill>
              <a:blip r:embed="rId2"/>
              <a:stretch>
                <a:fillRect l="0" t="0" r="0" b="0"/>
              </a:stretch>
            </a:blipFill>
          </p:spPr>
        </p:sp>
        <p:sp>
          <p:nvSpPr>
            <p:cNvPr name="TextBox 11" id="11"/>
            <p:cNvSpPr txBox="true"/>
            <p:nvPr/>
          </p:nvSpPr>
          <p:spPr>
            <a:xfrm rot="0">
              <a:off x="0" y="1088200"/>
              <a:ext cx="4542731" cy="328302"/>
            </a:xfrm>
            <a:prstGeom prst="rect">
              <a:avLst/>
            </a:prstGeom>
          </p:spPr>
          <p:txBody>
            <a:bodyPr anchor="t" rtlCol="false" tIns="0" lIns="0" bIns="0" rIns="0">
              <a:spAutoFit/>
            </a:bodyPr>
            <a:lstStyle/>
            <a:p>
              <a:pPr>
                <a:lnSpc>
                  <a:spcPts val="2077"/>
                </a:lnSpc>
              </a:pPr>
              <a:r>
                <a:rPr lang="en-US" sz="1483" spc="74">
                  <a:solidFill>
                    <a:srgbClr val="000000"/>
                  </a:solidFill>
                  <a:latin typeface="Open Sauce"/>
                </a:rPr>
                <a:t>ATLIQ MART</a:t>
              </a:r>
            </a:p>
          </p:txBody>
        </p:sp>
      </p:grpSp>
      <p:sp>
        <p:nvSpPr>
          <p:cNvPr name="TextBox 12" id="12"/>
          <p:cNvSpPr txBox="true"/>
          <p:nvPr/>
        </p:nvSpPr>
        <p:spPr>
          <a:xfrm rot="0">
            <a:off x="3892469" y="2976879"/>
            <a:ext cx="13842253" cy="4123691"/>
          </a:xfrm>
          <a:prstGeom prst="rect">
            <a:avLst/>
          </a:prstGeom>
        </p:spPr>
        <p:txBody>
          <a:bodyPr anchor="t" rtlCol="false" tIns="0" lIns="0" bIns="0" rIns="0">
            <a:spAutoFit/>
          </a:bodyPr>
          <a:lstStyle/>
          <a:p>
            <a:pPr>
              <a:lnSpc>
                <a:spcPts val="5509"/>
              </a:lnSpc>
            </a:pPr>
            <a:r>
              <a:rPr lang="en-US" sz="2899">
                <a:solidFill>
                  <a:srgbClr val="232433"/>
                </a:solidFill>
                <a:latin typeface="Open Sauce"/>
              </a:rPr>
              <a:t>- Clear seasonality without a discernible trend.</a:t>
            </a:r>
          </a:p>
          <a:p>
            <a:pPr>
              <a:lnSpc>
                <a:spcPts val="5509"/>
              </a:lnSpc>
            </a:pPr>
            <a:r>
              <a:rPr lang="en-US" sz="2899">
                <a:solidFill>
                  <a:srgbClr val="232433"/>
                </a:solidFill>
                <a:latin typeface="Open Sauce"/>
              </a:rPr>
              <a:t>- Predictable fluctuations influenced by seasonal factors.</a:t>
            </a:r>
          </a:p>
          <a:p>
            <a:pPr>
              <a:lnSpc>
                <a:spcPts val="5509"/>
              </a:lnSpc>
            </a:pPr>
            <a:r>
              <a:rPr lang="en-US" sz="2899">
                <a:solidFill>
                  <a:srgbClr val="232433"/>
                </a:solidFill>
                <a:latin typeface="Open Sauce"/>
              </a:rPr>
              <a:t>- No consistent long-term increase or decrease.</a:t>
            </a:r>
          </a:p>
          <a:p>
            <a:pPr>
              <a:lnSpc>
                <a:spcPts val="5509"/>
              </a:lnSpc>
            </a:pPr>
            <a:r>
              <a:rPr lang="en-US" sz="2899">
                <a:solidFill>
                  <a:srgbClr val="232433"/>
                </a:solidFill>
                <a:latin typeface="Open Sauce"/>
              </a:rPr>
              <a:t>- Essential for accurate forecasting and strategic planning.</a:t>
            </a:r>
          </a:p>
          <a:p>
            <a:pPr>
              <a:lnSpc>
                <a:spcPts val="5509"/>
              </a:lnSpc>
            </a:pPr>
            <a:r>
              <a:rPr lang="en-US" sz="2899">
                <a:solidFill>
                  <a:srgbClr val="232433"/>
                </a:solidFill>
                <a:latin typeface="Open Sauce"/>
              </a:rPr>
              <a:t>- Enables capitalization on peak periods.</a:t>
            </a:r>
          </a:p>
          <a:p>
            <a:pPr>
              <a:lnSpc>
                <a:spcPts val="5509"/>
              </a:lnSpc>
            </a:pPr>
            <a:r>
              <a:rPr lang="en-US" sz="2899">
                <a:solidFill>
                  <a:srgbClr val="232433"/>
                </a:solidFill>
                <a:latin typeface="Open Sauce"/>
              </a:rPr>
              <a:t>- Crucial for staying responsive to changing market conditions.</a:t>
            </a:r>
          </a:p>
        </p:txBody>
      </p:sp>
      <p:sp>
        <p:nvSpPr>
          <p:cNvPr name="TextBox 13" id="13"/>
          <p:cNvSpPr txBox="true"/>
          <p:nvPr/>
        </p:nvSpPr>
        <p:spPr>
          <a:xfrm rot="0">
            <a:off x="3892469" y="1139376"/>
            <a:ext cx="14370470" cy="1089025"/>
          </a:xfrm>
          <a:prstGeom prst="rect">
            <a:avLst/>
          </a:prstGeom>
        </p:spPr>
        <p:txBody>
          <a:bodyPr anchor="t" rtlCol="false" tIns="0" lIns="0" bIns="0" rIns="0">
            <a:spAutoFit/>
          </a:bodyPr>
          <a:lstStyle/>
          <a:p>
            <a:pPr>
              <a:lnSpc>
                <a:spcPts val="9499"/>
              </a:lnSpc>
            </a:pPr>
            <a:r>
              <a:rPr lang="en-US" sz="4999">
                <a:solidFill>
                  <a:srgbClr val="DC4049"/>
                </a:solidFill>
                <a:latin typeface="Open Sauce Bold"/>
              </a:rPr>
              <a:t>Interpretation</a:t>
            </a:r>
          </a:p>
        </p:txBody>
      </p:sp>
    </p:spTree>
  </p:cSld>
  <p:clrMapOvr>
    <a:masterClrMapping/>
  </p:clrMapOvr>
  <p:transition spd="slow">
    <p:push dir="u"/>
  </p:transition>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0306" y="127449"/>
            <a:ext cx="4938114" cy="1345302"/>
            <a:chOff x="0" y="0"/>
            <a:chExt cx="6584153" cy="1793736"/>
          </a:xfrm>
        </p:grpSpPr>
        <p:sp>
          <p:nvSpPr>
            <p:cNvPr name="AutoShape 3" id="3"/>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4" id="4"/>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2"/>
              <a:stretch>
                <a:fillRect l="0" t="0" r="0" b="0"/>
              </a:stretch>
            </a:blipFill>
          </p:spPr>
        </p:sp>
        <p:sp>
          <p:nvSpPr>
            <p:cNvPr name="TextBox 5" id="5"/>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grpSp>
        <p:nvGrpSpPr>
          <p:cNvPr name="Group 6" id="6"/>
          <p:cNvGrpSpPr/>
          <p:nvPr/>
        </p:nvGrpSpPr>
        <p:grpSpPr>
          <a:xfrm rot="0">
            <a:off x="-293247" y="-169582"/>
            <a:ext cx="3082610" cy="10596688"/>
            <a:chOff x="0" y="0"/>
            <a:chExt cx="4110146" cy="14128917"/>
          </a:xfrm>
        </p:grpSpPr>
        <p:pic>
          <p:nvPicPr>
            <p:cNvPr name="Picture 7" id="7"/>
            <p:cNvPicPr>
              <a:picLocks noChangeAspect="true"/>
            </p:cNvPicPr>
            <p:nvPr/>
          </p:nvPicPr>
          <p:blipFill>
            <a:blip r:embed="rId3"/>
            <a:srcRect l="36620" t="0" r="43986" b="0"/>
            <a:stretch>
              <a:fillRect/>
            </a:stretch>
          </p:blipFill>
          <p:spPr>
            <a:xfrm flipH="false" flipV="false">
              <a:off x="0" y="0"/>
              <a:ext cx="4110146" cy="14128917"/>
            </a:xfrm>
            <a:prstGeom prst="rect">
              <a:avLst/>
            </a:prstGeom>
          </p:spPr>
        </p:pic>
      </p:grpSp>
      <p:grpSp>
        <p:nvGrpSpPr>
          <p:cNvPr name="Group 8" id="8"/>
          <p:cNvGrpSpPr/>
          <p:nvPr/>
        </p:nvGrpSpPr>
        <p:grpSpPr>
          <a:xfrm rot="0">
            <a:off x="163551" y="127449"/>
            <a:ext cx="3899599" cy="1062377"/>
            <a:chOff x="0" y="0"/>
            <a:chExt cx="5199466" cy="1416503"/>
          </a:xfrm>
        </p:grpSpPr>
        <p:sp>
          <p:nvSpPr>
            <p:cNvPr name="AutoShape 9" id="9"/>
            <p:cNvSpPr/>
            <p:nvPr/>
          </p:nvSpPr>
          <p:spPr>
            <a:xfrm>
              <a:off x="759343" y="1266639"/>
              <a:ext cx="4440122" cy="0"/>
            </a:xfrm>
            <a:prstGeom prst="line">
              <a:avLst/>
            </a:prstGeom>
            <a:ln cap="rnd" w="8974">
              <a:solidFill>
                <a:srgbClr val="FFFFFF"/>
              </a:solidFill>
              <a:prstDash val="solid"/>
              <a:headEnd type="none" len="sm" w="sm"/>
              <a:tailEnd type="none" len="sm" w="sm"/>
            </a:ln>
          </p:spPr>
        </p:sp>
        <p:sp>
          <p:nvSpPr>
            <p:cNvPr name="Freeform 10" id="10"/>
            <p:cNvSpPr/>
            <p:nvPr/>
          </p:nvSpPr>
          <p:spPr>
            <a:xfrm flipH="false" flipV="false" rot="0">
              <a:off x="0" y="0"/>
              <a:ext cx="1006516" cy="984953"/>
            </a:xfrm>
            <a:custGeom>
              <a:avLst/>
              <a:gdLst/>
              <a:ahLst/>
              <a:cxnLst/>
              <a:rect r="r" b="b" t="t" l="l"/>
              <a:pathLst>
                <a:path h="984953" w="1006516">
                  <a:moveTo>
                    <a:pt x="0" y="0"/>
                  </a:moveTo>
                  <a:lnTo>
                    <a:pt x="1006516" y="0"/>
                  </a:lnTo>
                  <a:lnTo>
                    <a:pt x="1006516" y="984953"/>
                  </a:lnTo>
                  <a:lnTo>
                    <a:pt x="0" y="984953"/>
                  </a:lnTo>
                  <a:lnTo>
                    <a:pt x="0" y="0"/>
                  </a:lnTo>
                  <a:close/>
                </a:path>
              </a:pathLst>
            </a:custGeom>
            <a:blipFill>
              <a:blip r:embed="rId2"/>
              <a:stretch>
                <a:fillRect l="0" t="0" r="0" b="0"/>
              </a:stretch>
            </a:blipFill>
          </p:spPr>
        </p:sp>
        <p:sp>
          <p:nvSpPr>
            <p:cNvPr name="TextBox 11" id="11"/>
            <p:cNvSpPr txBox="true"/>
            <p:nvPr/>
          </p:nvSpPr>
          <p:spPr>
            <a:xfrm rot="0">
              <a:off x="0" y="1088200"/>
              <a:ext cx="4542731" cy="328302"/>
            </a:xfrm>
            <a:prstGeom prst="rect">
              <a:avLst/>
            </a:prstGeom>
          </p:spPr>
          <p:txBody>
            <a:bodyPr anchor="t" rtlCol="false" tIns="0" lIns="0" bIns="0" rIns="0">
              <a:spAutoFit/>
            </a:bodyPr>
            <a:lstStyle/>
            <a:p>
              <a:pPr>
                <a:lnSpc>
                  <a:spcPts val="2077"/>
                </a:lnSpc>
              </a:pPr>
              <a:r>
                <a:rPr lang="en-US" sz="1483" spc="74">
                  <a:solidFill>
                    <a:srgbClr val="000000"/>
                  </a:solidFill>
                  <a:latin typeface="Open Sauce"/>
                </a:rPr>
                <a:t>ATLIQ MART</a:t>
              </a:r>
            </a:p>
          </p:txBody>
        </p:sp>
      </p:grpSp>
      <p:sp>
        <p:nvSpPr>
          <p:cNvPr name="Freeform 12" id="12"/>
          <p:cNvSpPr/>
          <p:nvPr/>
        </p:nvSpPr>
        <p:spPr>
          <a:xfrm flipH="false" flipV="false" rot="0">
            <a:off x="4658180" y="903242"/>
            <a:ext cx="13280807" cy="8480515"/>
          </a:xfrm>
          <a:custGeom>
            <a:avLst/>
            <a:gdLst/>
            <a:ahLst/>
            <a:cxnLst/>
            <a:rect r="r" b="b" t="t" l="l"/>
            <a:pathLst>
              <a:path h="8480515" w="13280807">
                <a:moveTo>
                  <a:pt x="0" y="0"/>
                </a:moveTo>
                <a:lnTo>
                  <a:pt x="13280807" y="0"/>
                </a:lnTo>
                <a:lnTo>
                  <a:pt x="13280807" y="8480516"/>
                </a:lnTo>
                <a:lnTo>
                  <a:pt x="0" y="8480516"/>
                </a:lnTo>
                <a:lnTo>
                  <a:pt x="0" y="0"/>
                </a:lnTo>
                <a:close/>
              </a:path>
            </a:pathLst>
          </a:custGeom>
          <a:blipFill>
            <a:blip r:embed="rId4"/>
            <a:stretch>
              <a:fillRect l="0" t="0" r="0" b="0"/>
            </a:stretch>
          </a:blipFill>
        </p:spPr>
      </p:sp>
    </p:spTree>
  </p:cSld>
  <p:clrMapOvr>
    <a:masterClrMapping/>
  </p:clrMapOvr>
  <p:transition spd="slow">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961610" y="-163327"/>
            <a:ext cx="7514569" cy="10596688"/>
            <a:chOff x="0" y="0"/>
            <a:chExt cx="10019425" cy="14128917"/>
          </a:xfrm>
        </p:grpSpPr>
        <p:pic>
          <p:nvPicPr>
            <p:cNvPr name="Picture 3" id="3"/>
            <p:cNvPicPr>
              <a:picLocks noChangeAspect="true"/>
            </p:cNvPicPr>
            <p:nvPr/>
          </p:nvPicPr>
          <p:blipFill>
            <a:blip r:embed="rId2"/>
            <a:srcRect l="15302" t="0" r="15302" b="0"/>
            <a:stretch>
              <a:fillRect/>
            </a:stretch>
          </p:blipFill>
          <p:spPr>
            <a:xfrm flipH="false" flipV="false">
              <a:off x="0" y="0"/>
              <a:ext cx="10019425" cy="14128917"/>
            </a:xfrm>
            <a:prstGeom prst="rect">
              <a:avLst/>
            </a:prstGeom>
          </p:spPr>
        </p:pic>
      </p:grpSp>
      <p:sp>
        <p:nvSpPr>
          <p:cNvPr name="AutoShape 4" id="4"/>
          <p:cNvSpPr/>
          <p:nvPr/>
        </p:nvSpPr>
        <p:spPr>
          <a:xfrm rot="0">
            <a:off x="8756781" y="8779305"/>
            <a:ext cx="2204829" cy="1794865"/>
          </a:xfrm>
          <a:prstGeom prst="rect">
            <a:avLst/>
          </a:prstGeom>
          <a:solidFill>
            <a:srgbClr val="232433"/>
          </a:solidFill>
        </p:spPr>
      </p:sp>
      <p:grpSp>
        <p:nvGrpSpPr>
          <p:cNvPr name="Group 5" id="5"/>
          <p:cNvGrpSpPr/>
          <p:nvPr/>
        </p:nvGrpSpPr>
        <p:grpSpPr>
          <a:xfrm rot="0">
            <a:off x="9371830" y="9486415"/>
            <a:ext cx="974732" cy="190323"/>
            <a:chOff x="0" y="0"/>
            <a:chExt cx="2198440" cy="429260"/>
          </a:xfrm>
        </p:grpSpPr>
        <p:sp>
          <p:nvSpPr>
            <p:cNvPr name="Freeform 6" id="6"/>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nvGrpSpPr>
          <p:cNvPr name="Group 7" id="7"/>
          <p:cNvGrpSpPr/>
          <p:nvPr/>
        </p:nvGrpSpPr>
        <p:grpSpPr>
          <a:xfrm rot="0">
            <a:off x="1019175" y="1028700"/>
            <a:ext cx="8804702" cy="3298620"/>
            <a:chOff x="0" y="0"/>
            <a:chExt cx="11739603" cy="4398160"/>
          </a:xfrm>
        </p:grpSpPr>
        <p:sp>
          <p:nvSpPr>
            <p:cNvPr name="TextBox 8" id="8"/>
            <p:cNvSpPr txBox="true"/>
            <p:nvPr/>
          </p:nvSpPr>
          <p:spPr>
            <a:xfrm rot="0">
              <a:off x="0" y="-66675"/>
              <a:ext cx="11739603" cy="3265382"/>
            </a:xfrm>
            <a:prstGeom prst="rect">
              <a:avLst/>
            </a:prstGeom>
          </p:spPr>
          <p:txBody>
            <a:bodyPr anchor="t" rtlCol="false" tIns="0" lIns="0" bIns="0" rIns="0">
              <a:spAutoFit/>
            </a:bodyPr>
            <a:lstStyle/>
            <a:p>
              <a:pPr>
                <a:lnSpc>
                  <a:spcPts val="9879"/>
                </a:lnSpc>
              </a:pPr>
              <a:r>
                <a:rPr lang="en-US" sz="7599">
                  <a:solidFill>
                    <a:srgbClr val="232433"/>
                  </a:solidFill>
                  <a:latin typeface="Open Sauce"/>
                </a:rPr>
                <a:t>Problem Description</a:t>
              </a:r>
            </a:p>
          </p:txBody>
        </p:sp>
        <p:sp>
          <p:nvSpPr>
            <p:cNvPr name="TextBox 9" id="9"/>
            <p:cNvSpPr txBox="true"/>
            <p:nvPr/>
          </p:nvSpPr>
          <p:spPr>
            <a:xfrm rot="0">
              <a:off x="0" y="3772685"/>
              <a:ext cx="11739603" cy="625475"/>
            </a:xfrm>
            <a:prstGeom prst="rect">
              <a:avLst/>
            </a:prstGeom>
          </p:spPr>
          <p:txBody>
            <a:bodyPr anchor="t" rtlCol="false" tIns="0" lIns="0" bIns="0" rIns="0">
              <a:spAutoFit/>
            </a:bodyPr>
            <a:lstStyle/>
            <a:p>
              <a:pPr>
                <a:lnSpc>
                  <a:spcPts val="3899"/>
                </a:lnSpc>
              </a:pPr>
              <a:r>
                <a:rPr lang="en-US" sz="2999">
                  <a:solidFill>
                    <a:srgbClr val="A8A8A8"/>
                  </a:solidFill>
                  <a:latin typeface="Open Sauce"/>
                </a:rPr>
                <a:t>Delivering Excellence, Every Time</a:t>
              </a:r>
            </a:p>
          </p:txBody>
        </p:sp>
      </p:grpSp>
      <p:sp>
        <p:nvSpPr>
          <p:cNvPr name="TextBox 10" id="10"/>
          <p:cNvSpPr txBox="true"/>
          <p:nvPr/>
        </p:nvSpPr>
        <p:spPr>
          <a:xfrm rot="0">
            <a:off x="1028700" y="4755945"/>
            <a:ext cx="8115300" cy="4023360"/>
          </a:xfrm>
          <a:prstGeom prst="rect">
            <a:avLst/>
          </a:prstGeom>
        </p:spPr>
        <p:txBody>
          <a:bodyPr anchor="t" rtlCol="false" tIns="0" lIns="0" bIns="0" rIns="0">
            <a:spAutoFit/>
          </a:bodyPr>
          <a:lstStyle/>
          <a:p>
            <a:pPr>
              <a:lnSpc>
                <a:spcPts val="3600"/>
              </a:lnSpc>
            </a:pPr>
          </a:p>
          <a:p>
            <a:pPr algn="just">
              <a:lnSpc>
                <a:spcPts val="3599"/>
              </a:lnSpc>
            </a:pPr>
            <a:r>
              <a:rPr lang="en-US" sz="2399">
                <a:solidFill>
                  <a:srgbClr val="000000"/>
                </a:solidFill>
                <a:latin typeface="Open Sauce Light"/>
              </a:rPr>
              <a:t>AtliQ Mart, a growing FMCG manufacturer based in Gujarat, India, is on the cusp of expansion into new markets within the next two years. However, the company faces a critical challenge: certain key customers are not renewing their contracts due to service issues. These issues stem from potential delays or incomplete deliveries of essential products, leading to compromised customer satisfaction.</a:t>
            </a:r>
          </a:p>
        </p:txBody>
      </p:sp>
    </p:spTree>
  </p:cSld>
  <p:clrMapOvr>
    <a:masterClrMapping/>
  </p:clrMapOvr>
  <p:transition spd="slow">
    <p:push dir="l"/>
  </p:transition>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0306" y="127449"/>
            <a:ext cx="4938114" cy="1345302"/>
            <a:chOff x="0" y="0"/>
            <a:chExt cx="6584153" cy="1793736"/>
          </a:xfrm>
        </p:grpSpPr>
        <p:sp>
          <p:nvSpPr>
            <p:cNvPr name="AutoShape 3" id="3"/>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4" id="4"/>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2"/>
              <a:stretch>
                <a:fillRect l="0" t="0" r="0" b="0"/>
              </a:stretch>
            </a:blipFill>
          </p:spPr>
        </p:sp>
        <p:sp>
          <p:nvSpPr>
            <p:cNvPr name="TextBox 5" id="5"/>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grpSp>
        <p:nvGrpSpPr>
          <p:cNvPr name="Group 6" id="6"/>
          <p:cNvGrpSpPr/>
          <p:nvPr/>
        </p:nvGrpSpPr>
        <p:grpSpPr>
          <a:xfrm rot="0">
            <a:off x="-293247" y="-169582"/>
            <a:ext cx="3082610" cy="10596688"/>
            <a:chOff x="0" y="0"/>
            <a:chExt cx="4110146" cy="14128917"/>
          </a:xfrm>
        </p:grpSpPr>
        <p:pic>
          <p:nvPicPr>
            <p:cNvPr name="Picture 7" id="7"/>
            <p:cNvPicPr>
              <a:picLocks noChangeAspect="true"/>
            </p:cNvPicPr>
            <p:nvPr/>
          </p:nvPicPr>
          <p:blipFill>
            <a:blip r:embed="rId3"/>
            <a:srcRect l="36620" t="0" r="43986" b="0"/>
            <a:stretch>
              <a:fillRect/>
            </a:stretch>
          </p:blipFill>
          <p:spPr>
            <a:xfrm flipH="false" flipV="false">
              <a:off x="0" y="0"/>
              <a:ext cx="4110146" cy="14128917"/>
            </a:xfrm>
            <a:prstGeom prst="rect">
              <a:avLst/>
            </a:prstGeom>
          </p:spPr>
        </p:pic>
      </p:grpSp>
      <p:grpSp>
        <p:nvGrpSpPr>
          <p:cNvPr name="Group 8" id="8"/>
          <p:cNvGrpSpPr/>
          <p:nvPr/>
        </p:nvGrpSpPr>
        <p:grpSpPr>
          <a:xfrm rot="0">
            <a:off x="16603248" y="9075325"/>
            <a:ext cx="3899599" cy="1062377"/>
            <a:chOff x="0" y="0"/>
            <a:chExt cx="5199466" cy="1416503"/>
          </a:xfrm>
        </p:grpSpPr>
        <p:sp>
          <p:nvSpPr>
            <p:cNvPr name="AutoShape 9" id="9"/>
            <p:cNvSpPr/>
            <p:nvPr/>
          </p:nvSpPr>
          <p:spPr>
            <a:xfrm>
              <a:off x="759343" y="1266639"/>
              <a:ext cx="4440122" cy="0"/>
            </a:xfrm>
            <a:prstGeom prst="line">
              <a:avLst/>
            </a:prstGeom>
            <a:ln cap="rnd" w="8974">
              <a:solidFill>
                <a:srgbClr val="FFFFFF"/>
              </a:solidFill>
              <a:prstDash val="solid"/>
              <a:headEnd type="none" len="sm" w="sm"/>
              <a:tailEnd type="none" len="sm" w="sm"/>
            </a:ln>
          </p:spPr>
        </p:sp>
        <p:sp>
          <p:nvSpPr>
            <p:cNvPr name="Freeform 10" id="10"/>
            <p:cNvSpPr/>
            <p:nvPr/>
          </p:nvSpPr>
          <p:spPr>
            <a:xfrm flipH="false" flipV="false" rot="0">
              <a:off x="0" y="0"/>
              <a:ext cx="1006516" cy="984953"/>
            </a:xfrm>
            <a:custGeom>
              <a:avLst/>
              <a:gdLst/>
              <a:ahLst/>
              <a:cxnLst/>
              <a:rect r="r" b="b" t="t" l="l"/>
              <a:pathLst>
                <a:path h="984953" w="1006516">
                  <a:moveTo>
                    <a:pt x="0" y="0"/>
                  </a:moveTo>
                  <a:lnTo>
                    <a:pt x="1006516" y="0"/>
                  </a:lnTo>
                  <a:lnTo>
                    <a:pt x="1006516" y="984953"/>
                  </a:lnTo>
                  <a:lnTo>
                    <a:pt x="0" y="984953"/>
                  </a:lnTo>
                  <a:lnTo>
                    <a:pt x="0" y="0"/>
                  </a:lnTo>
                  <a:close/>
                </a:path>
              </a:pathLst>
            </a:custGeom>
            <a:blipFill>
              <a:blip r:embed="rId2"/>
              <a:stretch>
                <a:fillRect l="0" t="0" r="0" b="0"/>
              </a:stretch>
            </a:blipFill>
          </p:spPr>
        </p:sp>
        <p:sp>
          <p:nvSpPr>
            <p:cNvPr name="TextBox 11" id="11"/>
            <p:cNvSpPr txBox="true"/>
            <p:nvPr/>
          </p:nvSpPr>
          <p:spPr>
            <a:xfrm rot="0">
              <a:off x="0" y="1088200"/>
              <a:ext cx="4542731" cy="328302"/>
            </a:xfrm>
            <a:prstGeom prst="rect">
              <a:avLst/>
            </a:prstGeom>
          </p:spPr>
          <p:txBody>
            <a:bodyPr anchor="t" rtlCol="false" tIns="0" lIns="0" bIns="0" rIns="0">
              <a:spAutoFit/>
            </a:bodyPr>
            <a:lstStyle/>
            <a:p>
              <a:pPr>
                <a:lnSpc>
                  <a:spcPts val="2077"/>
                </a:lnSpc>
              </a:pPr>
              <a:r>
                <a:rPr lang="en-US" sz="1483" spc="74">
                  <a:solidFill>
                    <a:srgbClr val="000000"/>
                  </a:solidFill>
                  <a:latin typeface="Open Sauce"/>
                </a:rPr>
                <a:t>ATLIQ MART</a:t>
              </a:r>
            </a:p>
          </p:txBody>
        </p:sp>
      </p:grpSp>
      <p:sp>
        <p:nvSpPr>
          <p:cNvPr name="TextBox 12" id="12"/>
          <p:cNvSpPr txBox="true"/>
          <p:nvPr/>
        </p:nvSpPr>
        <p:spPr>
          <a:xfrm rot="0">
            <a:off x="3892469" y="2976879"/>
            <a:ext cx="13842253" cy="5514341"/>
          </a:xfrm>
          <a:prstGeom prst="rect">
            <a:avLst/>
          </a:prstGeom>
        </p:spPr>
        <p:txBody>
          <a:bodyPr anchor="t" rtlCol="false" tIns="0" lIns="0" bIns="0" rIns="0">
            <a:spAutoFit/>
          </a:bodyPr>
          <a:lstStyle/>
          <a:p>
            <a:pPr>
              <a:lnSpc>
                <a:spcPts val="5509"/>
              </a:lnSpc>
            </a:pPr>
            <a:r>
              <a:rPr lang="en-US" sz="2899">
                <a:solidFill>
                  <a:srgbClr val="232433"/>
                </a:solidFill>
                <a:latin typeface="Open Sauce"/>
              </a:rPr>
              <a:t>- Moving average analysis reveals slightly diminished peaks of fluctuation compared to the original data.</a:t>
            </a:r>
          </a:p>
          <a:p>
            <a:pPr>
              <a:lnSpc>
                <a:spcPts val="5509"/>
              </a:lnSpc>
            </a:pPr>
            <a:r>
              <a:rPr lang="en-US" sz="2899">
                <a:solidFill>
                  <a:srgbClr val="232433"/>
                </a:solidFill>
                <a:latin typeface="Open Sauce"/>
              </a:rPr>
              <a:t>- Peaks are smoothed out, leading to a more stable representation of the underlying pattern.</a:t>
            </a:r>
          </a:p>
          <a:p>
            <a:pPr>
              <a:lnSpc>
                <a:spcPts val="5509"/>
              </a:lnSpc>
            </a:pPr>
            <a:r>
              <a:rPr lang="en-US" sz="2899">
                <a:solidFill>
                  <a:srgbClr val="232433"/>
                </a:solidFill>
                <a:latin typeface="Open Sauce"/>
              </a:rPr>
              <a:t>- Despite smoothing, general trajectory and patterns of the original data remain preserved.</a:t>
            </a:r>
          </a:p>
          <a:p>
            <a:pPr>
              <a:lnSpc>
                <a:spcPts val="5509"/>
              </a:lnSpc>
            </a:pPr>
            <a:r>
              <a:rPr lang="en-US" sz="2899">
                <a:solidFill>
                  <a:srgbClr val="232433"/>
                </a:solidFill>
                <a:latin typeface="Open Sauce"/>
              </a:rPr>
              <a:t>- Moving average offers a filtered view, emphasizing underlying trends while reducing short-term variability.</a:t>
            </a:r>
          </a:p>
        </p:txBody>
      </p:sp>
      <p:sp>
        <p:nvSpPr>
          <p:cNvPr name="TextBox 13" id="13"/>
          <p:cNvSpPr txBox="true"/>
          <p:nvPr/>
        </p:nvSpPr>
        <p:spPr>
          <a:xfrm rot="0">
            <a:off x="3892469" y="761551"/>
            <a:ext cx="14370470" cy="1089025"/>
          </a:xfrm>
          <a:prstGeom prst="rect">
            <a:avLst/>
          </a:prstGeom>
        </p:spPr>
        <p:txBody>
          <a:bodyPr anchor="t" rtlCol="false" tIns="0" lIns="0" bIns="0" rIns="0">
            <a:spAutoFit/>
          </a:bodyPr>
          <a:lstStyle/>
          <a:p>
            <a:pPr>
              <a:lnSpc>
                <a:spcPts val="9499"/>
              </a:lnSpc>
            </a:pPr>
            <a:r>
              <a:rPr lang="en-US" sz="4999">
                <a:solidFill>
                  <a:srgbClr val="DC4049"/>
                </a:solidFill>
                <a:latin typeface="Open Sauce Bold"/>
              </a:rPr>
              <a:t>Interpretation</a:t>
            </a:r>
          </a:p>
        </p:txBody>
      </p:sp>
    </p:spTree>
  </p:cSld>
  <p:clrMapOvr>
    <a:masterClrMapping/>
  </p:clrMapOvr>
  <p:transition spd="slow">
    <p:push dir="u"/>
  </p:transition>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0306" y="127449"/>
            <a:ext cx="4938114" cy="1345302"/>
            <a:chOff x="0" y="0"/>
            <a:chExt cx="6584153" cy="1793736"/>
          </a:xfrm>
        </p:grpSpPr>
        <p:sp>
          <p:nvSpPr>
            <p:cNvPr name="AutoShape 3" id="3"/>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4" id="4"/>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2"/>
              <a:stretch>
                <a:fillRect l="0" t="0" r="0" b="0"/>
              </a:stretch>
            </a:blipFill>
          </p:spPr>
        </p:sp>
        <p:sp>
          <p:nvSpPr>
            <p:cNvPr name="TextBox 5" id="5"/>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grpSp>
        <p:nvGrpSpPr>
          <p:cNvPr name="Group 6" id="6"/>
          <p:cNvGrpSpPr/>
          <p:nvPr/>
        </p:nvGrpSpPr>
        <p:grpSpPr>
          <a:xfrm rot="0">
            <a:off x="-293247" y="-169582"/>
            <a:ext cx="3082610" cy="10596688"/>
            <a:chOff x="0" y="0"/>
            <a:chExt cx="4110146" cy="14128917"/>
          </a:xfrm>
        </p:grpSpPr>
        <p:pic>
          <p:nvPicPr>
            <p:cNvPr name="Picture 7" id="7"/>
            <p:cNvPicPr>
              <a:picLocks noChangeAspect="true"/>
            </p:cNvPicPr>
            <p:nvPr/>
          </p:nvPicPr>
          <p:blipFill>
            <a:blip r:embed="rId3"/>
            <a:srcRect l="36620" t="0" r="43986" b="0"/>
            <a:stretch>
              <a:fillRect/>
            </a:stretch>
          </p:blipFill>
          <p:spPr>
            <a:xfrm flipH="false" flipV="false">
              <a:off x="0" y="0"/>
              <a:ext cx="4110146" cy="14128917"/>
            </a:xfrm>
            <a:prstGeom prst="rect">
              <a:avLst/>
            </a:prstGeom>
          </p:spPr>
        </p:pic>
      </p:grpSp>
      <p:grpSp>
        <p:nvGrpSpPr>
          <p:cNvPr name="Group 8" id="8"/>
          <p:cNvGrpSpPr/>
          <p:nvPr/>
        </p:nvGrpSpPr>
        <p:grpSpPr>
          <a:xfrm rot="0">
            <a:off x="163551" y="127449"/>
            <a:ext cx="3899599" cy="1062377"/>
            <a:chOff x="0" y="0"/>
            <a:chExt cx="5199466" cy="1416503"/>
          </a:xfrm>
        </p:grpSpPr>
        <p:sp>
          <p:nvSpPr>
            <p:cNvPr name="AutoShape 9" id="9"/>
            <p:cNvSpPr/>
            <p:nvPr/>
          </p:nvSpPr>
          <p:spPr>
            <a:xfrm>
              <a:off x="759343" y="1266639"/>
              <a:ext cx="4440122" cy="0"/>
            </a:xfrm>
            <a:prstGeom prst="line">
              <a:avLst/>
            </a:prstGeom>
            <a:ln cap="rnd" w="8974">
              <a:solidFill>
                <a:srgbClr val="FFFFFF"/>
              </a:solidFill>
              <a:prstDash val="solid"/>
              <a:headEnd type="none" len="sm" w="sm"/>
              <a:tailEnd type="none" len="sm" w="sm"/>
            </a:ln>
          </p:spPr>
        </p:sp>
        <p:sp>
          <p:nvSpPr>
            <p:cNvPr name="Freeform 10" id="10"/>
            <p:cNvSpPr/>
            <p:nvPr/>
          </p:nvSpPr>
          <p:spPr>
            <a:xfrm flipH="false" flipV="false" rot="0">
              <a:off x="0" y="0"/>
              <a:ext cx="1006516" cy="984953"/>
            </a:xfrm>
            <a:custGeom>
              <a:avLst/>
              <a:gdLst/>
              <a:ahLst/>
              <a:cxnLst/>
              <a:rect r="r" b="b" t="t" l="l"/>
              <a:pathLst>
                <a:path h="984953" w="1006516">
                  <a:moveTo>
                    <a:pt x="0" y="0"/>
                  </a:moveTo>
                  <a:lnTo>
                    <a:pt x="1006516" y="0"/>
                  </a:lnTo>
                  <a:lnTo>
                    <a:pt x="1006516" y="984953"/>
                  </a:lnTo>
                  <a:lnTo>
                    <a:pt x="0" y="984953"/>
                  </a:lnTo>
                  <a:lnTo>
                    <a:pt x="0" y="0"/>
                  </a:lnTo>
                  <a:close/>
                </a:path>
              </a:pathLst>
            </a:custGeom>
            <a:blipFill>
              <a:blip r:embed="rId2"/>
              <a:stretch>
                <a:fillRect l="0" t="0" r="0" b="0"/>
              </a:stretch>
            </a:blipFill>
          </p:spPr>
        </p:sp>
        <p:sp>
          <p:nvSpPr>
            <p:cNvPr name="TextBox 11" id="11"/>
            <p:cNvSpPr txBox="true"/>
            <p:nvPr/>
          </p:nvSpPr>
          <p:spPr>
            <a:xfrm rot="0">
              <a:off x="0" y="1088200"/>
              <a:ext cx="4542731" cy="328302"/>
            </a:xfrm>
            <a:prstGeom prst="rect">
              <a:avLst/>
            </a:prstGeom>
          </p:spPr>
          <p:txBody>
            <a:bodyPr anchor="t" rtlCol="false" tIns="0" lIns="0" bIns="0" rIns="0">
              <a:spAutoFit/>
            </a:bodyPr>
            <a:lstStyle/>
            <a:p>
              <a:pPr>
                <a:lnSpc>
                  <a:spcPts val="2077"/>
                </a:lnSpc>
              </a:pPr>
              <a:r>
                <a:rPr lang="en-US" sz="1483" spc="74">
                  <a:solidFill>
                    <a:srgbClr val="000000"/>
                  </a:solidFill>
                  <a:latin typeface="Open Sauce"/>
                </a:rPr>
                <a:t>ATLIQ MART</a:t>
              </a:r>
            </a:p>
          </p:txBody>
        </p:sp>
      </p:grpSp>
      <p:sp>
        <p:nvSpPr>
          <p:cNvPr name="Freeform 12" id="12"/>
          <p:cNvSpPr/>
          <p:nvPr/>
        </p:nvSpPr>
        <p:spPr>
          <a:xfrm flipH="false" flipV="false" rot="0">
            <a:off x="5424686" y="2527712"/>
            <a:ext cx="9928208" cy="6218013"/>
          </a:xfrm>
          <a:custGeom>
            <a:avLst/>
            <a:gdLst/>
            <a:ahLst/>
            <a:cxnLst/>
            <a:rect r="r" b="b" t="t" l="l"/>
            <a:pathLst>
              <a:path h="6218013" w="9928208">
                <a:moveTo>
                  <a:pt x="0" y="0"/>
                </a:moveTo>
                <a:lnTo>
                  <a:pt x="9928209" y="0"/>
                </a:lnTo>
                <a:lnTo>
                  <a:pt x="9928209" y="6218013"/>
                </a:lnTo>
                <a:lnTo>
                  <a:pt x="0" y="6218013"/>
                </a:lnTo>
                <a:lnTo>
                  <a:pt x="0" y="0"/>
                </a:lnTo>
                <a:close/>
              </a:path>
            </a:pathLst>
          </a:custGeom>
          <a:blipFill>
            <a:blip r:embed="rId4"/>
            <a:stretch>
              <a:fillRect l="0" t="0" r="0" b="0"/>
            </a:stretch>
          </a:blipFill>
        </p:spPr>
      </p:sp>
      <p:sp>
        <p:nvSpPr>
          <p:cNvPr name="TextBox 13" id="13"/>
          <p:cNvSpPr txBox="true"/>
          <p:nvPr/>
        </p:nvSpPr>
        <p:spPr>
          <a:xfrm rot="0">
            <a:off x="3581388" y="383726"/>
            <a:ext cx="14370470" cy="1089025"/>
          </a:xfrm>
          <a:prstGeom prst="rect">
            <a:avLst/>
          </a:prstGeom>
        </p:spPr>
        <p:txBody>
          <a:bodyPr anchor="t" rtlCol="false" tIns="0" lIns="0" bIns="0" rIns="0">
            <a:spAutoFit/>
          </a:bodyPr>
          <a:lstStyle/>
          <a:p>
            <a:pPr>
              <a:lnSpc>
                <a:spcPts val="9499"/>
              </a:lnSpc>
            </a:pPr>
            <a:r>
              <a:rPr lang="en-US" sz="4999">
                <a:solidFill>
                  <a:srgbClr val="DC4049"/>
                </a:solidFill>
                <a:latin typeface="Open Sauce Bold"/>
              </a:rPr>
              <a:t>Simple Moving Average </a:t>
            </a:r>
          </a:p>
        </p:txBody>
      </p:sp>
    </p:spTree>
  </p:cSld>
  <p:clrMapOvr>
    <a:masterClrMapping/>
  </p:clrMapOvr>
  <p:transition spd="fast">
    <p:wipe dir="d"/>
  </p:transition>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0306" y="127449"/>
            <a:ext cx="4938114" cy="1345302"/>
            <a:chOff x="0" y="0"/>
            <a:chExt cx="6584153" cy="1793736"/>
          </a:xfrm>
        </p:grpSpPr>
        <p:sp>
          <p:nvSpPr>
            <p:cNvPr name="AutoShape 3" id="3"/>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4" id="4"/>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2"/>
              <a:stretch>
                <a:fillRect l="0" t="0" r="0" b="0"/>
              </a:stretch>
            </a:blipFill>
          </p:spPr>
        </p:sp>
        <p:sp>
          <p:nvSpPr>
            <p:cNvPr name="TextBox 5" id="5"/>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grpSp>
        <p:nvGrpSpPr>
          <p:cNvPr name="Group 6" id="6"/>
          <p:cNvGrpSpPr/>
          <p:nvPr/>
        </p:nvGrpSpPr>
        <p:grpSpPr>
          <a:xfrm rot="0">
            <a:off x="-293247" y="-169582"/>
            <a:ext cx="3082610" cy="10596688"/>
            <a:chOff x="0" y="0"/>
            <a:chExt cx="4110146" cy="14128917"/>
          </a:xfrm>
        </p:grpSpPr>
        <p:pic>
          <p:nvPicPr>
            <p:cNvPr name="Picture 7" id="7"/>
            <p:cNvPicPr>
              <a:picLocks noChangeAspect="true"/>
            </p:cNvPicPr>
            <p:nvPr/>
          </p:nvPicPr>
          <p:blipFill>
            <a:blip r:embed="rId3"/>
            <a:srcRect l="36620" t="0" r="43986" b="0"/>
            <a:stretch>
              <a:fillRect/>
            </a:stretch>
          </p:blipFill>
          <p:spPr>
            <a:xfrm flipH="false" flipV="false">
              <a:off x="0" y="0"/>
              <a:ext cx="4110146" cy="14128917"/>
            </a:xfrm>
            <a:prstGeom prst="rect">
              <a:avLst/>
            </a:prstGeom>
          </p:spPr>
        </p:pic>
      </p:grpSp>
      <p:grpSp>
        <p:nvGrpSpPr>
          <p:cNvPr name="Group 8" id="8"/>
          <p:cNvGrpSpPr/>
          <p:nvPr/>
        </p:nvGrpSpPr>
        <p:grpSpPr>
          <a:xfrm rot="0">
            <a:off x="16603248" y="9075325"/>
            <a:ext cx="3899599" cy="1062377"/>
            <a:chOff x="0" y="0"/>
            <a:chExt cx="5199466" cy="1416503"/>
          </a:xfrm>
        </p:grpSpPr>
        <p:sp>
          <p:nvSpPr>
            <p:cNvPr name="AutoShape 9" id="9"/>
            <p:cNvSpPr/>
            <p:nvPr/>
          </p:nvSpPr>
          <p:spPr>
            <a:xfrm>
              <a:off x="759343" y="1266639"/>
              <a:ext cx="4440122" cy="0"/>
            </a:xfrm>
            <a:prstGeom prst="line">
              <a:avLst/>
            </a:prstGeom>
            <a:ln cap="rnd" w="8974">
              <a:solidFill>
                <a:srgbClr val="FFFFFF"/>
              </a:solidFill>
              <a:prstDash val="solid"/>
              <a:headEnd type="none" len="sm" w="sm"/>
              <a:tailEnd type="none" len="sm" w="sm"/>
            </a:ln>
          </p:spPr>
        </p:sp>
        <p:sp>
          <p:nvSpPr>
            <p:cNvPr name="Freeform 10" id="10"/>
            <p:cNvSpPr/>
            <p:nvPr/>
          </p:nvSpPr>
          <p:spPr>
            <a:xfrm flipH="false" flipV="false" rot="0">
              <a:off x="0" y="0"/>
              <a:ext cx="1006516" cy="984953"/>
            </a:xfrm>
            <a:custGeom>
              <a:avLst/>
              <a:gdLst/>
              <a:ahLst/>
              <a:cxnLst/>
              <a:rect r="r" b="b" t="t" l="l"/>
              <a:pathLst>
                <a:path h="984953" w="1006516">
                  <a:moveTo>
                    <a:pt x="0" y="0"/>
                  </a:moveTo>
                  <a:lnTo>
                    <a:pt x="1006516" y="0"/>
                  </a:lnTo>
                  <a:lnTo>
                    <a:pt x="1006516" y="984953"/>
                  </a:lnTo>
                  <a:lnTo>
                    <a:pt x="0" y="984953"/>
                  </a:lnTo>
                  <a:lnTo>
                    <a:pt x="0" y="0"/>
                  </a:lnTo>
                  <a:close/>
                </a:path>
              </a:pathLst>
            </a:custGeom>
            <a:blipFill>
              <a:blip r:embed="rId2"/>
              <a:stretch>
                <a:fillRect l="0" t="0" r="0" b="0"/>
              </a:stretch>
            </a:blipFill>
          </p:spPr>
        </p:sp>
        <p:sp>
          <p:nvSpPr>
            <p:cNvPr name="TextBox 11" id="11"/>
            <p:cNvSpPr txBox="true"/>
            <p:nvPr/>
          </p:nvSpPr>
          <p:spPr>
            <a:xfrm rot="0">
              <a:off x="0" y="1088200"/>
              <a:ext cx="4542731" cy="328302"/>
            </a:xfrm>
            <a:prstGeom prst="rect">
              <a:avLst/>
            </a:prstGeom>
          </p:spPr>
          <p:txBody>
            <a:bodyPr anchor="t" rtlCol="false" tIns="0" lIns="0" bIns="0" rIns="0">
              <a:spAutoFit/>
            </a:bodyPr>
            <a:lstStyle/>
            <a:p>
              <a:pPr>
                <a:lnSpc>
                  <a:spcPts val="2077"/>
                </a:lnSpc>
              </a:pPr>
              <a:r>
                <a:rPr lang="en-US" sz="1483" spc="74">
                  <a:solidFill>
                    <a:srgbClr val="000000"/>
                  </a:solidFill>
                  <a:latin typeface="Open Sauce"/>
                </a:rPr>
                <a:t>ATLIQ MART</a:t>
              </a:r>
            </a:p>
          </p:txBody>
        </p:sp>
      </p:grpSp>
      <p:sp>
        <p:nvSpPr>
          <p:cNvPr name="Freeform 12" id="12"/>
          <p:cNvSpPr/>
          <p:nvPr/>
        </p:nvSpPr>
        <p:spPr>
          <a:xfrm flipH="false" flipV="false" rot="0">
            <a:off x="3463955" y="2279406"/>
            <a:ext cx="12262564" cy="2864094"/>
          </a:xfrm>
          <a:custGeom>
            <a:avLst/>
            <a:gdLst/>
            <a:ahLst/>
            <a:cxnLst/>
            <a:rect r="r" b="b" t="t" l="l"/>
            <a:pathLst>
              <a:path h="2864094" w="12262564">
                <a:moveTo>
                  <a:pt x="0" y="0"/>
                </a:moveTo>
                <a:lnTo>
                  <a:pt x="12262564" y="0"/>
                </a:lnTo>
                <a:lnTo>
                  <a:pt x="12262564" y="2864094"/>
                </a:lnTo>
                <a:lnTo>
                  <a:pt x="0" y="2864094"/>
                </a:lnTo>
                <a:lnTo>
                  <a:pt x="0" y="0"/>
                </a:lnTo>
                <a:close/>
              </a:path>
            </a:pathLst>
          </a:custGeom>
          <a:blipFill>
            <a:blip r:embed="rId4"/>
            <a:stretch>
              <a:fillRect l="0" t="0" r="0" b="0"/>
            </a:stretch>
          </a:blipFill>
        </p:spPr>
      </p:sp>
      <p:sp>
        <p:nvSpPr>
          <p:cNvPr name="TextBox 13" id="13"/>
          <p:cNvSpPr txBox="true"/>
          <p:nvPr/>
        </p:nvSpPr>
        <p:spPr>
          <a:xfrm rot="0">
            <a:off x="3698821" y="466725"/>
            <a:ext cx="14370470" cy="1089025"/>
          </a:xfrm>
          <a:prstGeom prst="rect">
            <a:avLst/>
          </a:prstGeom>
        </p:spPr>
        <p:txBody>
          <a:bodyPr anchor="t" rtlCol="false" tIns="0" lIns="0" bIns="0" rIns="0">
            <a:spAutoFit/>
          </a:bodyPr>
          <a:lstStyle/>
          <a:p>
            <a:pPr>
              <a:lnSpc>
                <a:spcPts val="9499"/>
              </a:lnSpc>
            </a:pPr>
            <a:r>
              <a:rPr lang="en-US" sz="4999">
                <a:solidFill>
                  <a:srgbClr val="DC4049"/>
                </a:solidFill>
                <a:latin typeface="Open Sauce Bold"/>
              </a:rPr>
              <a:t>Weighted Moving Average  </a:t>
            </a:r>
          </a:p>
        </p:txBody>
      </p:sp>
      <p:sp>
        <p:nvSpPr>
          <p:cNvPr name="TextBox 14" id="14"/>
          <p:cNvSpPr txBox="true"/>
          <p:nvPr/>
        </p:nvSpPr>
        <p:spPr>
          <a:xfrm rot="0">
            <a:off x="3698821" y="5407872"/>
            <a:ext cx="14370470" cy="1089025"/>
          </a:xfrm>
          <a:prstGeom prst="rect">
            <a:avLst/>
          </a:prstGeom>
        </p:spPr>
        <p:txBody>
          <a:bodyPr anchor="t" rtlCol="false" tIns="0" lIns="0" bIns="0" rIns="0">
            <a:spAutoFit/>
          </a:bodyPr>
          <a:lstStyle/>
          <a:p>
            <a:pPr>
              <a:lnSpc>
                <a:spcPts val="9499"/>
              </a:lnSpc>
            </a:pPr>
            <a:r>
              <a:rPr lang="en-US" sz="4999">
                <a:solidFill>
                  <a:srgbClr val="DC4049"/>
                </a:solidFill>
                <a:latin typeface="Open Sauce Bold"/>
              </a:rPr>
              <a:t>ARIMA </a:t>
            </a:r>
          </a:p>
        </p:txBody>
      </p:sp>
      <p:sp>
        <p:nvSpPr>
          <p:cNvPr name="Freeform 15" id="15"/>
          <p:cNvSpPr/>
          <p:nvPr/>
        </p:nvSpPr>
        <p:spPr>
          <a:xfrm flipH="false" flipV="false" rot="0">
            <a:off x="3698821" y="7094645"/>
            <a:ext cx="14172667" cy="2201738"/>
          </a:xfrm>
          <a:custGeom>
            <a:avLst/>
            <a:gdLst/>
            <a:ahLst/>
            <a:cxnLst/>
            <a:rect r="r" b="b" t="t" l="l"/>
            <a:pathLst>
              <a:path h="2201738" w="14172667">
                <a:moveTo>
                  <a:pt x="0" y="0"/>
                </a:moveTo>
                <a:lnTo>
                  <a:pt x="14172667" y="0"/>
                </a:lnTo>
                <a:lnTo>
                  <a:pt x="14172667" y="2201738"/>
                </a:lnTo>
                <a:lnTo>
                  <a:pt x="0" y="2201738"/>
                </a:lnTo>
                <a:lnTo>
                  <a:pt x="0" y="0"/>
                </a:lnTo>
                <a:close/>
              </a:path>
            </a:pathLst>
          </a:custGeom>
          <a:blipFill>
            <a:blip r:embed="rId5"/>
            <a:stretch>
              <a:fillRect l="0" t="0" r="0" b="0"/>
            </a:stretch>
          </a:blipFill>
        </p:spPr>
      </p:sp>
    </p:spTree>
  </p:cSld>
  <p:clrMapOvr>
    <a:masterClrMapping/>
  </p:clrMapOvr>
  <p:transition spd="slow">
    <p:push dir="l"/>
  </p:transition>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232433"/>
        </a:solidFill>
      </p:bgPr>
    </p:bg>
    <p:spTree>
      <p:nvGrpSpPr>
        <p:cNvPr id="1" name=""/>
        <p:cNvGrpSpPr/>
        <p:nvPr/>
      </p:nvGrpSpPr>
      <p:grpSpPr>
        <a:xfrm>
          <a:off x="0" y="0"/>
          <a:ext cx="0" cy="0"/>
          <a:chOff x="0" y="0"/>
          <a:chExt cx="0" cy="0"/>
        </a:xfrm>
      </p:grpSpPr>
      <p:grpSp>
        <p:nvGrpSpPr>
          <p:cNvPr name="Group 2" id="2"/>
          <p:cNvGrpSpPr/>
          <p:nvPr/>
        </p:nvGrpSpPr>
        <p:grpSpPr>
          <a:xfrm rot="0">
            <a:off x="11046532" y="-154844"/>
            <a:ext cx="7514569" cy="10596688"/>
            <a:chOff x="0" y="0"/>
            <a:chExt cx="10019425" cy="14128917"/>
          </a:xfrm>
        </p:grpSpPr>
        <p:pic>
          <p:nvPicPr>
            <p:cNvPr name="Picture 3" id="3"/>
            <p:cNvPicPr>
              <a:picLocks noChangeAspect="true"/>
            </p:cNvPicPr>
            <p:nvPr/>
          </p:nvPicPr>
          <p:blipFill>
            <a:blip r:embed="rId2"/>
            <a:srcRect l="15302" t="0" r="15302" b="0"/>
            <a:stretch>
              <a:fillRect/>
            </a:stretch>
          </p:blipFill>
          <p:spPr>
            <a:xfrm flipH="false" flipV="false">
              <a:off x="0" y="0"/>
              <a:ext cx="10019425" cy="14128917"/>
            </a:xfrm>
            <a:prstGeom prst="rect">
              <a:avLst/>
            </a:prstGeom>
          </p:spPr>
        </p:pic>
      </p:grpSp>
      <p:sp>
        <p:nvSpPr>
          <p:cNvPr name="Freeform 4" id="4"/>
          <p:cNvSpPr/>
          <p:nvPr/>
        </p:nvSpPr>
        <p:spPr>
          <a:xfrm flipH="false" flipV="false" rot="0">
            <a:off x="2145218" y="3504501"/>
            <a:ext cx="5029317" cy="5029317"/>
          </a:xfrm>
          <a:custGeom>
            <a:avLst/>
            <a:gdLst/>
            <a:ahLst/>
            <a:cxnLst/>
            <a:rect r="r" b="b" t="t" l="l"/>
            <a:pathLst>
              <a:path h="5029317" w="5029317">
                <a:moveTo>
                  <a:pt x="0" y="0"/>
                </a:moveTo>
                <a:lnTo>
                  <a:pt x="5029317" y="0"/>
                </a:lnTo>
                <a:lnTo>
                  <a:pt x="5029317" y="5029316"/>
                </a:lnTo>
                <a:lnTo>
                  <a:pt x="0" y="5029316"/>
                </a:lnTo>
                <a:lnTo>
                  <a:pt x="0" y="0"/>
                </a:lnTo>
                <a:close/>
              </a:path>
            </a:pathLst>
          </a:custGeom>
          <a:blipFill>
            <a:blip r:embed="rId3"/>
            <a:stretch>
              <a:fillRect l="0" t="0" r="0" b="0"/>
            </a:stretch>
          </a:blipFill>
        </p:spPr>
      </p:sp>
      <p:sp>
        <p:nvSpPr>
          <p:cNvPr name="TextBox 5" id="5"/>
          <p:cNvSpPr txBox="true"/>
          <p:nvPr/>
        </p:nvSpPr>
        <p:spPr>
          <a:xfrm rot="0">
            <a:off x="1957694" y="1525772"/>
            <a:ext cx="5813302" cy="1217930"/>
          </a:xfrm>
          <a:prstGeom prst="rect">
            <a:avLst/>
          </a:prstGeom>
        </p:spPr>
        <p:txBody>
          <a:bodyPr anchor="t" rtlCol="false" tIns="0" lIns="0" bIns="0" rIns="0">
            <a:spAutoFit/>
          </a:bodyPr>
          <a:lstStyle/>
          <a:p>
            <a:pPr>
              <a:lnSpc>
                <a:spcPts val="9879"/>
              </a:lnSpc>
            </a:pPr>
            <a:r>
              <a:rPr lang="en-US" sz="7599">
                <a:solidFill>
                  <a:srgbClr val="FFFFFF"/>
                </a:solidFill>
                <a:latin typeface="Open Sauce"/>
              </a:rPr>
              <a:t>Dashboards</a:t>
            </a:r>
          </a:p>
        </p:txBody>
      </p:sp>
    </p:spTree>
  </p:cSld>
  <p:clrMapOvr>
    <a:masterClrMapping/>
  </p:clrMapOvr>
  <p:transition spd="slow">
    <p:cover dir="rd"/>
  </p:transition>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20306" y="127449"/>
            <a:ext cx="4938114" cy="1345302"/>
            <a:chOff x="0" y="0"/>
            <a:chExt cx="6584153" cy="1793736"/>
          </a:xfrm>
        </p:grpSpPr>
        <p:sp>
          <p:nvSpPr>
            <p:cNvPr name="AutoShape 3" id="3"/>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4" id="4"/>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2"/>
              <a:stretch>
                <a:fillRect l="0" t="0" r="0" b="0"/>
              </a:stretch>
            </a:blipFill>
          </p:spPr>
        </p:sp>
        <p:sp>
          <p:nvSpPr>
            <p:cNvPr name="TextBox 5" id="5"/>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grpSp>
        <p:nvGrpSpPr>
          <p:cNvPr name="Group 6" id="6"/>
          <p:cNvGrpSpPr/>
          <p:nvPr/>
        </p:nvGrpSpPr>
        <p:grpSpPr>
          <a:xfrm rot="0">
            <a:off x="-293247" y="-169582"/>
            <a:ext cx="3082610" cy="10596688"/>
            <a:chOff x="0" y="0"/>
            <a:chExt cx="4110146" cy="14128917"/>
          </a:xfrm>
        </p:grpSpPr>
        <p:pic>
          <p:nvPicPr>
            <p:cNvPr name="Picture 7" id="7"/>
            <p:cNvPicPr>
              <a:picLocks noChangeAspect="true"/>
            </p:cNvPicPr>
            <p:nvPr/>
          </p:nvPicPr>
          <p:blipFill>
            <a:blip r:embed="rId3"/>
            <a:srcRect l="36620" t="0" r="43986" b="0"/>
            <a:stretch>
              <a:fillRect/>
            </a:stretch>
          </p:blipFill>
          <p:spPr>
            <a:xfrm flipH="false" flipV="false">
              <a:off x="0" y="0"/>
              <a:ext cx="4110146" cy="14128917"/>
            </a:xfrm>
            <a:prstGeom prst="rect">
              <a:avLst/>
            </a:prstGeom>
          </p:spPr>
        </p:pic>
      </p:grpSp>
      <p:grpSp>
        <p:nvGrpSpPr>
          <p:cNvPr name="Group 8" id="8"/>
          <p:cNvGrpSpPr/>
          <p:nvPr/>
        </p:nvGrpSpPr>
        <p:grpSpPr>
          <a:xfrm rot="0">
            <a:off x="320306" y="194923"/>
            <a:ext cx="3899599" cy="1062377"/>
            <a:chOff x="0" y="0"/>
            <a:chExt cx="5199466" cy="1416503"/>
          </a:xfrm>
        </p:grpSpPr>
        <p:sp>
          <p:nvSpPr>
            <p:cNvPr name="AutoShape 9" id="9"/>
            <p:cNvSpPr/>
            <p:nvPr/>
          </p:nvSpPr>
          <p:spPr>
            <a:xfrm>
              <a:off x="759343" y="1266639"/>
              <a:ext cx="4440122" cy="0"/>
            </a:xfrm>
            <a:prstGeom prst="line">
              <a:avLst/>
            </a:prstGeom>
            <a:ln cap="rnd" w="8974">
              <a:solidFill>
                <a:srgbClr val="FFFFFF"/>
              </a:solidFill>
              <a:prstDash val="solid"/>
              <a:headEnd type="none" len="sm" w="sm"/>
              <a:tailEnd type="none" len="sm" w="sm"/>
            </a:ln>
          </p:spPr>
        </p:sp>
        <p:sp>
          <p:nvSpPr>
            <p:cNvPr name="Freeform 10" id="10"/>
            <p:cNvSpPr/>
            <p:nvPr/>
          </p:nvSpPr>
          <p:spPr>
            <a:xfrm flipH="false" flipV="false" rot="0">
              <a:off x="0" y="0"/>
              <a:ext cx="1006516" cy="984953"/>
            </a:xfrm>
            <a:custGeom>
              <a:avLst/>
              <a:gdLst/>
              <a:ahLst/>
              <a:cxnLst/>
              <a:rect r="r" b="b" t="t" l="l"/>
              <a:pathLst>
                <a:path h="984953" w="1006516">
                  <a:moveTo>
                    <a:pt x="0" y="0"/>
                  </a:moveTo>
                  <a:lnTo>
                    <a:pt x="1006516" y="0"/>
                  </a:lnTo>
                  <a:lnTo>
                    <a:pt x="1006516" y="984953"/>
                  </a:lnTo>
                  <a:lnTo>
                    <a:pt x="0" y="984953"/>
                  </a:lnTo>
                  <a:lnTo>
                    <a:pt x="0" y="0"/>
                  </a:lnTo>
                  <a:close/>
                </a:path>
              </a:pathLst>
            </a:custGeom>
            <a:blipFill>
              <a:blip r:embed="rId2"/>
              <a:stretch>
                <a:fillRect l="0" t="0" r="0" b="0"/>
              </a:stretch>
            </a:blipFill>
          </p:spPr>
        </p:sp>
        <p:sp>
          <p:nvSpPr>
            <p:cNvPr name="TextBox 11" id="11"/>
            <p:cNvSpPr txBox="true"/>
            <p:nvPr/>
          </p:nvSpPr>
          <p:spPr>
            <a:xfrm rot="0">
              <a:off x="0" y="1088200"/>
              <a:ext cx="4542731" cy="328302"/>
            </a:xfrm>
            <a:prstGeom prst="rect">
              <a:avLst/>
            </a:prstGeom>
          </p:spPr>
          <p:txBody>
            <a:bodyPr anchor="t" rtlCol="false" tIns="0" lIns="0" bIns="0" rIns="0">
              <a:spAutoFit/>
            </a:bodyPr>
            <a:lstStyle/>
            <a:p>
              <a:pPr>
                <a:lnSpc>
                  <a:spcPts val="2077"/>
                </a:lnSpc>
              </a:pPr>
              <a:r>
                <a:rPr lang="en-US" sz="1483" spc="74">
                  <a:solidFill>
                    <a:srgbClr val="000000"/>
                  </a:solidFill>
                  <a:latin typeface="Open Sauce"/>
                </a:rPr>
                <a:t>ATLIQ MART</a:t>
              </a:r>
            </a:p>
          </p:txBody>
        </p:sp>
      </p:grpSp>
      <p:sp>
        <p:nvSpPr>
          <p:cNvPr name="TextBox 12" id="12"/>
          <p:cNvSpPr txBox="true"/>
          <p:nvPr/>
        </p:nvSpPr>
        <p:spPr>
          <a:xfrm rot="0">
            <a:off x="3239337" y="952500"/>
            <a:ext cx="12742422" cy="9774555"/>
          </a:xfrm>
          <a:prstGeom prst="rect">
            <a:avLst/>
          </a:prstGeom>
        </p:spPr>
        <p:txBody>
          <a:bodyPr anchor="t" rtlCol="false" tIns="0" lIns="0" bIns="0" rIns="0">
            <a:spAutoFit/>
          </a:bodyPr>
          <a:lstStyle/>
          <a:p>
            <a:pPr>
              <a:lnSpc>
                <a:spcPts val="3749"/>
              </a:lnSpc>
            </a:pPr>
            <a:r>
              <a:rPr lang="en-US" sz="2499">
                <a:solidFill>
                  <a:srgbClr val="232433"/>
                </a:solidFill>
                <a:latin typeface="Open Sauce Bold"/>
              </a:rPr>
              <a:t>OTIF ‘Hard’ metric:</a:t>
            </a:r>
          </a:p>
          <a:p>
            <a:pPr>
              <a:lnSpc>
                <a:spcPts val="3749"/>
              </a:lnSpc>
            </a:pPr>
          </a:p>
          <a:p>
            <a:pPr marL="410213" indent="-205106" lvl="1">
              <a:lnSpc>
                <a:spcPts val="2850"/>
              </a:lnSpc>
              <a:buFont typeface="Arial"/>
              <a:buChar char="•"/>
            </a:pPr>
            <a:r>
              <a:rPr lang="en-US" sz="1900">
                <a:solidFill>
                  <a:srgbClr val="232433"/>
                </a:solidFill>
                <a:latin typeface="Open Sauce"/>
              </a:rPr>
              <a:t>A</a:t>
            </a:r>
            <a:r>
              <a:rPr lang="en-US" sz="1900">
                <a:solidFill>
                  <a:srgbClr val="232433"/>
                </a:solidFill>
                <a:latin typeface="Open Sauce"/>
              </a:rPr>
              <a:t>pproximately 36,6 % , meaning it cannot fully meet customer demand in all cities</a:t>
            </a:r>
          </a:p>
          <a:p>
            <a:pPr>
              <a:lnSpc>
                <a:spcPts val="2850"/>
              </a:lnSpc>
            </a:pPr>
          </a:p>
          <a:p>
            <a:pPr marL="410213" indent="-205106" lvl="1">
              <a:lnSpc>
                <a:spcPts val="2850"/>
              </a:lnSpc>
              <a:buFont typeface="Arial"/>
              <a:buChar char="•"/>
            </a:pPr>
            <a:r>
              <a:rPr lang="en-US" sz="1900">
                <a:solidFill>
                  <a:srgbClr val="232433"/>
                </a:solidFill>
                <a:latin typeface="Open Sauce Bold"/>
              </a:rPr>
              <a:t>Optimize  inventory levels, balance stock availability</a:t>
            </a:r>
            <a:r>
              <a:rPr lang="en-US" sz="1900">
                <a:solidFill>
                  <a:srgbClr val="232433"/>
                </a:solidFill>
                <a:latin typeface="Open Sauce"/>
              </a:rPr>
              <a:t>. This can be done by applying </a:t>
            </a:r>
            <a:r>
              <a:rPr lang="en-US" sz="1900">
                <a:solidFill>
                  <a:srgbClr val="232433"/>
                </a:solidFill>
                <a:latin typeface="Open Sauce Bold"/>
              </a:rPr>
              <a:t>ABC/XYZ analysis</a:t>
            </a:r>
            <a:r>
              <a:rPr lang="en-US" sz="1900">
                <a:solidFill>
                  <a:srgbClr val="232433"/>
                </a:solidFill>
                <a:latin typeface="Open Sauce"/>
              </a:rPr>
              <a:t> to get the popularity of items and identify variability.</a:t>
            </a:r>
          </a:p>
          <a:p>
            <a:pPr>
              <a:lnSpc>
                <a:spcPts val="2850"/>
              </a:lnSpc>
            </a:pPr>
          </a:p>
          <a:p>
            <a:pPr>
              <a:lnSpc>
                <a:spcPts val="3749"/>
              </a:lnSpc>
            </a:pPr>
            <a:r>
              <a:rPr lang="en-US" sz="2499">
                <a:solidFill>
                  <a:srgbClr val="232433"/>
                </a:solidFill>
                <a:latin typeface="Open Sauce Bold"/>
              </a:rPr>
              <a:t>LIFR</a:t>
            </a:r>
            <a:r>
              <a:rPr lang="en-US" sz="2499">
                <a:solidFill>
                  <a:srgbClr val="232433"/>
                </a:solidFill>
                <a:latin typeface="Open Sauce Bold"/>
              </a:rPr>
              <a:t> &lt; VOFR (poor performance in delivering all requested products):</a:t>
            </a:r>
          </a:p>
          <a:p>
            <a:pPr>
              <a:lnSpc>
                <a:spcPts val="2850"/>
              </a:lnSpc>
            </a:pPr>
          </a:p>
          <a:p>
            <a:pPr marL="410213" indent="-205106" lvl="1">
              <a:lnSpc>
                <a:spcPts val="2850"/>
              </a:lnSpc>
              <a:buFont typeface="Arial"/>
              <a:buChar char="•"/>
            </a:pPr>
            <a:r>
              <a:rPr lang="en-US" sz="1900">
                <a:solidFill>
                  <a:srgbClr val="232433"/>
                </a:solidFill>
                <a:latin typeface="Open Sauce"/>
              </a:rPr>
              <a:t>At least in demand season, ensure stock availability, by applying some forecast methods, especially for dairy products. </a:t>
            </a:r>
          </a:p>
          <a:p>
            <a:pPr>
              <a:lnSpc>
                <a:spcPts val="2850"/>
              </a:lnSpc>
            </a:pPr>
          </a:p>
          <a:p>
            <a:pPr>
              <a:lnSpc>
                <a:spcPts val="3749"/>
              </a:lnSpc>
            </a:pPr>
            <a:r>
              <a:rPr lang="en-US" sz="2499">
                <a:solidFill>
                  <a:srgbClr val="232433"/>
                </a:solidFill>
                <a:latin typeface="Open Sauce Bold"/>
              </a:rPr>
              <a:t>Vadodara has the lowest service level for all 5 measures:</a:t>
            </a:r>
            <a:r>
              <a:rPr lang="en-US" sz="2499">
                <a:solidFill>
                  <a:srgbClr val="232433"/>
                </a:solidFill>
                <a:latin typeface="Open Sauce"/>
              </a:rPr>
              <a:t> </a:t>
            </a:r>
          </a:p>
          <a:p>
            <a:pPr>
              <a:lnSpc>
                <a:spcPts val="3749"/>
              </a:lnSpc>
            </a:pPr>
          </a:p>
          <a:p>
            <a:pPr marL="410213" indent="-205106" lvl="1">
              <a:lnSpc>
                <a:spcPts val="2850"/>
              </a:lnSpc>
              <a:buFont typeface="Arial"/>
              <a:buChar char="•"/>
            </a:pPr>
            <a:r>
              <a:rPr lang="en-US" sz="1900">
                <a:solidFill>
                  <a:srgbClr val="232433"/>
                </a:solidFill>
                <a:latin typeface="Open Sauce"/>
              </a:rPr>
              <a:t>We would recommend that Atliq Mart to start dignostic actions with Vadodara to improve service levels.</a:t>
            </a:r>
          </a:p>
          <a:p>
            <a:pPr>
              <a:lnSpc>
                <a:spcPts val="2850"/>
              </a:lnSpc>
            </a:pPr>
          </a:p>
          <a:p>
            <a:pPr>
              <a:lnSpc>
                <a:spcPts val="3749"/>
              </a:lnSpc>
            </a:pPr>
            <a:r>
              <a:rPr lang="en-US" sz="2499">
                <a:solidFill>
                  <a:srgbClr val="232433"/>
                </a:solidFill>
                <a:latin typeface="Open Sauce Bold"/>
              </a:rPr>
              <a:t>Biggest Clients that are facing issues:</a:t>
            </a:r>
          </a:p>
          <a:p>
            <a:pPr>
              <a:lnSpc>
                <a:spcPts val="3749"/>
              </a:lnSpc>
            </a:pPr>
          </a:p>
          <a:p>
            <a:pPr marL="410213" indent="-205106" lvl="1">
              <a:lnSpc>
                <a:spcPts val="2850"/>
              </a:lnSpc>
              <a:buFont typeface="Arial"/>
              <a:buChar char="•"/>
            </a:pPr>
            <a:r>
              <a:rPr lang="en-US" sz="1900">
                <a:solidFill>
                  <a:srgbClr val="232433"/>
                </a:solidFill>
                <a:latin typeface="Open Sauce"/>
              </a:rPr>
              <a:t>Acclaimed Stores</a:t>
            </a:r>
          </a:p>
          <a:p>
            <a:pPr marL="410213" indent="-205106" lvl="1">
              <a:lnSpc>
                <a:spcPts val="2850"/>
              </a:lnSpc>
              <a:buFont typeface="Arial"/>
              <a:buChar char="•"/>
            </a:pPr>
            <a:r>
              <a:rPr lang="en-US" sz="1900">
                <a:solidFill>
                  <a:srgbClr val="232433"/>
                </a:solidFill>
                <a:latin typeface="Open Sauce"/>
              </a:rPr>
              <a:t>Coolblue</a:t>
            </a:r>
          </a:p>
          <a:p>
            <a:pPr marL="410213" indent="-205106" lvl="1">
              <a:lnSpc>
                <a:spcPts val="2850"/>
              </a:lnSpc>
              <a:buFont typeface="Arial"/>
              <a:buChar char="•"/>
            </a:pPr>
            <a:r>
              <a:rPr lang="en-US" sz="1900">
                <a:solidFill>
                  <a:srgbClr val="232433"/>
                </a:solidFill>
                <a:latin typeface="Open Sauce"/>
              </a:rPr>
              <a:t>Lotus Mart </a:t>
            </a:r>
            <a:r>
              <a:rPr lang="en-US" sz="1900">
                <a:solidFill>
                  <a:srgbClr val="232433"/>
                </a:solidFill>
                <a:latin typeface="Open Sauce Bold"/>
              </a:rPr>
              <a:t> </a:t>
            </a:r>
          </a:p>
          <a:p>
            <a:pPr>
              <a:lnSpc>
                <a:spcPts val="2850"/>
              </a:lnSpc>
            </a:pPr>
          </a:p>
          <a:p>
            <a:pPr>
              <a:lnSpc>
                <a:spcPts val="2850"/>
              </a:lnSpc>
            </a:pPr>
          </a:p>
          <a:p>
            <a:pPr>
              <a:lnSpc>
                <a:spcPts val="2850"/>
              </a:lnSpc>
            </a:pPr>
          </a:p>
          <a:p>
            <a:pPr>
              <a:lnSpc>
                <a:spcPts val="2850"/>
              </a:lnSpc>
            </a:pPr>
          </a:p>
        </p:txBody>
      </p:sp>
      <p:sp>
        <p:nvSpPr>
          <p:cNvPr name="TextBox 13" id="13"/>
          <p:cNvSpPr txBox="true"/>
          <p:nvPr/>
        </p:nvSpPr>
        <p:spPr>
          <a:xfrm rot="0">
            <a:off x="3239337" y="260985"/>
            <a:ext cx="14370470" cy="767715"/>
          </a:xfrm>
          <a:prstGeom prst="rect">
            <a:avLst/>
          </a:prstGeom>
        </p:spPr>
        <p:txBody>
          <a:bodyPr anchor="t" rtlCol="false" tIns="0" lIns="0" bIns="0" rIns="0">
            <a:spAutoFit/>
          </a:bodyPr>
          <a:lstStyle/>
          <a:p>
            <a:pPr algn="ctr">
              <a:lnSpc>
                <a:spcPts val="6240"/>
              </a:lnSpc>
            </a:pPr>
            <a:r>
              <a:rPr lang="en-US" sz="4800">
                <a:solidFill>
                  <a:srgbClr val="DC4049"/>
                </a:solidFill>
                <a:latin typeface="Open Sauce Bold"/>
              </a:rPr>
              <a:t>Recommendations</a:t>
            </a:r>
          </a:p>
        </p:txBody>
      </p:sp>
      <p:sp>
        <p:nvSpPr>
          <p:cNvPr name="AutoShape 14" id="14"/>
          <p:cNvSpPr/>
          <p:nvPr/>
        </p:nvSpPr>
        <p:spPr>
          <a:xfrm flipV="true">
            <a:off x="7188819" y="8892304"/>
            <a:ext cx="1954995" cy="19050"/>
          </a:xfrm>
          <a:prstGeom prst="line">
            <a:avLst/>
          </a:prstGeom>
          <a:ln cap="flat" w="38100">
            <a:solidFill>
              <a:srgbClr val="DC4049"/>
            </a:solidFill>
            <a:prstDash val="solid"/>
            <a:headEnd type="none" len="sm" w="sm"/>
            <a:tailEnd type="arrow" len="sm" w="med"/>
          </a:ln>
        </p:spPr>
      </p:sp>
      <p:sp>
        <p:nvSpPr>
          <p:cNvPr name="TextBox 15" id="15"/>
          <p:cNvSpPr txBox="true"/>
          <p:nvPr/>
        </p:nvSpPr>
        <p:spPr>
          <a:xfrm rot="0">
            <a:off x="10735267" y="8084584"/>
            <a:ext cx="7062065" cy="1548766"/>
          </a:xfrm>
          <a:prstGeom prst="rect">
            <a:avLst/>
          </a:prstGeom>
        </p:spPr>
        <p:txBody>
          <a:bodyPr anchor="t" rtlCol="false" tIns="0" lIns="0" bIns="0" rIns="0">
            <a:spAutoFit/>
          </a:bodyPr>
          <a:lstStyle/>
          <a:p>
            <a:pPr algn="just">
              <a:lnSpc>
                <a:spcPts val="3149"/>
              </a:lnSpc>
            </a:pPr>
            <a:r>
              <a:rPr lang="en-US" sz="2099">
                <a:solidFill>
                  <a:srgbClr val="232433"/>
                </a:solidFill>
                <a:latin typeface="Open Sauce"/>
              </a:rPr>
              <a:t>Atliq Mart should conduct a comprehensive analysis with the warehouse and distribution team to identify potential issues affecting these clients for their issues to be solved, and ensure contract extensions.</a:t>
            </a:r>
          </a:p>
        </p:txBody>
      </p:sp>
    </p:spTree>
  </p:cSld>
  <p:clrMapOvr>
    <a:masterClrMapping/>
  </p:clrMapOvr>
  <p:transition spd="slow">
    <p:push dir="l"/>
  </p:transition>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232433"/>
        </a:solidFill>
      </p:bgPr>
    </p:bg>
    <p:spTree>
      <p:nvGrpSpPr>
        <p:cNvPr id="1" name=""/>
        <p:cNvGrpSpPr/>
        <p:nvPr/>
      </p:nvGrpSpPr>
      <p:grpSpPr>
        <a:xfrm>
          <a:off x="0" y="0"/>
          <a:ext cx="0" cy="0"/>
          <a:chOff x="0" y="0"/>
          <a:chExt cx="0" cy="0"/>
        </a:xfrm>
      </p:grpSpPr>
      <p:grpSp>
        <p:nvGrpSpPr>
          <p:cNvPr name="Group 2" id="2"/>
          <p:cNvGrpSpPr/>
          <p:nvPr/>
        </p:nvGrpSpPr>
        <p:grpSpPr>
          <a:xfrm rot="0">
            <a:off x="11046532" y="-154844"/>
            <a:ext cx="7514569" cy="10596688"/>
            <a:chOff x="0" y="0"/>
            <a:chExt cx="10019425" cy="14128917"/>
          </a:xfrm>
        </p:grpSpPr>
        <p:pic>
          <p:nvPicPr>
            <p:cNvPr name="Picture 3" id="3"/>
            <p:cNvPicPr>
              <a:picLocks noChangeAspect="true"/>
            </p:cNvPicPr>
            <p:nvPr/>
          </p:nvPicPr>
          <p:blipFill>
            <a:blip r:embed="rId2"/>
            <a:srcRect l="15302" t="0" r="15302" b="0"/>
            <a:stretch>
              <a:fillRect/>
            </a:stretch>
          </p:blipFill>
          <p:spPr>
            <a:xfrm flipH="false" flipV="false">
              <a:off x="0" y="0"/>
              <a:ext cx="10019425" cy="14128917"/>
            </a:xfrm>
            <a:prstGeom prst="rect">
              <a:avLst/>
            </a:prstGeom>
          </p:spPr>
        </p:pic>
      </p:grpSp>
      <p:sp>
        <p:nvSpPr>
          <p:cNvPr name="TextBox 4" id="4"/>
          <p:cNvSpPr txBox="true"/>
          <p:nvPr/>
        </p:nvSpPr>
        <p:spPr>
          <a:xfrm rot="0">
            <a:off x="1028700" y="4248150"/>
            <a:ext cx="8679749" cy="1695450"/>
          </a:xfrm>
          <a:prstGeom prst="rect">
            <a:avLst/>
          </a:prstGeom>
        </p:spPr>
        <p:txBody>
          <a:bodyPr anchor="t" rtlCol="false" tIns="0" lIns="0" bIns="0" rIns="0">
            <a:spAutoFit/>
          </a:bodyPr>
          <a:lstStyle/>
          <a:p>
            <a:pPr>
              <a:lnSpc>
                <a:spcPts val="13650"/>
              </a:lnSpc>
            </a:pPr>
            <a:r>
              <a:rPr lang="en-US" sz="10500">
                <a:solidFill>
                  <a:srgbClr val="DC4049"/>
                </a:solidFill>
                <a:latin typeface="Open Sauce"/>
              </a:rPr>
              <a:t>THANK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728190"/>
            <a:ext cx="12576897" cy="1217930"/>
          </a:xfrm>
          <a:prstGeom prst="rect">
            <a:avLst/>
          </a:prstGeom>
        </p:spPr>
        <p:txBody>
          <a:bodyPr anchor="t" rtlCol="false" tIns="0" lIns="0" bIns="0" rIns="0">
            <a:spAutoFit/>
          </a:bodyPr>
          <a:lstStyle/>
          <a:p>
            <a:pPr>
              <a:lnSpc>
                <a:spcPts val="9879"/>
              </a:lnSpc>
            </a:pPr>
            <a:r>
              <a:rPr lang="en-US" sz="7599">
                <a:solidFill>
                  <a:srgbClr val="000000"/>
                </a:solidFill>
                <a:latin typeface="Open Sauce"/>
              </a:rPr>
              <a:t>Performance Metrics</a:t>
            </a:r>
          </a:p>
        </p:txBody>
      </p:sp>
      <p:sp>
        <p:nvSpPr>
          <p:cNvPr name="AutoShape 3" id="3"/>
          <p:cNvSpPr/>
          <p:nvPr/>
        </p:nvSpPr>
        <p:spPr>
          <a:xfrm rot="0">
            <a:off x="16083171" y="0"/>
            <a:ext cx="2204829" cy="1794865"/>
          </a:xfrm>
          <a:prstGeom prst="rect">
            <a:avLst/>
          </a:prstGeom>
          <a:solidFill>
            <a:srgbClr val="232433"/>
          </a:solidFill>
        </p:spPr>
      </p:sp>
      <p:grpSp>
        <p:nvGrpSpPr>
          <p:cNvPr name="Group 4" id="4"/>
          <p:cNvGrpSpPr/>
          <p:nvPr/>
        </p:nvGrpSpPr>
        <p:grpSpPr>
          <a:xfrm rot="0">
            <a:off x="16698220" y="802271"/>
            <a:ext cx="974732" cy="190323"/>
            <a:chOff x="0" y="0"/>
            <a:chExt cx="2198440" cy="429260"/>
          </a:xfrm>
        </p:grpSpPr>
        <p:sp>
          <p:nvSpPr>
            <p:cNvPr name="Freeform 5" id="5"/>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sp>
        <p:nvSpPr>
          <p:cNvPr name="TextBox 6" id="6"/>
          <p:cNvSpPr txBox="true"/>
          <p:nvPr/>
        </p:nvSpPr>
        <p:spPr>
          <a:xfrm rot="0">
            <a:off x="1201464" y="5533221"/>
            <a:ext cx="4615745" cy="388620"/>
          </a:xfrm>
          <a:prstGeom prst="rect">
            <a:avLst/>
          </a:prstGeom>
        </p:spPr>
        <p:txBody>
          <a:bodyPr anchor="t" rtlCol="false" tIns="0" lIns="0" bIns="0" rIns="0">
            <a:spAutoFit/>
          </a:bodyPr>
          <a:lstStyle/>
          <a:p>
            <a:pPr>
              <a:lnSpc>
                <a:spcPts val="3120"/>
              </a:lnSpc>
            </a:pPr>
            <a:r>
              <a:rPr lang="en-US" sz="2400">
                <a:solidFill>
                  <a:srgbClr val="A8A8A8"/>
                </a:solidFill>
                <a:latin typeface="Open Sauce Bold"/>
              </a:rPr>
              <a:t>ON TIME DELIVERY</a:t>
            </a:r>
          </a:p>
        </p:txBody>
      </p:sp>
      <p:sp>
        <p:nvSpPr>
          <p:cNvPr name="TextBox 7" id="7"/>
          <p:cNvSpPr txBox="true"/>
          <p:nvPr/>
        </p:nvSpPr>
        <p:spPr>
          <a:xfrm rot="0">
            <a:off x="1201464" y="6535139"/>
            <a:ext cx="4615745" cy="870585"/>
          </a:xfrm>
          <a:prstGeom prst="rect">
            <a:avLst/>
          </a:prstGeom>
        </p:spPr>
        <p:txBody>
          <a:bodyPr anchor="t" rtlCol="false" tIns="0" lIns="0" bIns="0" rIns="0">
            <a:spAutoFit/>
          </a:bodyPr>
          <a:lstStyle/>
          <a:p>
            <a:pPr>
              <a:lnSpc>
                <a:spcPts val="3599"/>
              </a:lnSpc>
            </a:pPr>
            <a:r>
              <a:rPr lang="en-US" sz="2399">
                <a:solidFill>
                  <a:srgbClr val="000000"/>
                </a:solidFill>
                <a:latin typeface="Open Sauce Light"/>
              </a:rPr>
              <a:t>Number of orders delivered On Time / Total Number of Orders</a:t>
            </a:r>
          </a:p>
        </p:txBody>
      </p:sp>
      <p:sp>
        <p:nvSpPr>
          <p:cNvPr name="TextBox 8" id="8"/>
          <p:cNvSpPr txBox="true"/>
          <p:nvPr/>
        </p:nvSpPr>
        <p:spPr>
          <a:xfrm rot="0">
            <a:off x="1201464" y="4760537"/>
            <a:ext cx="1393146" cy="511810"/>
          </a:xfrm>
          <a:prstGeom prst="rect">
            <a:avLst/>
          </a:prstGeom>
        </p:spPr>
        <p:txBody>
          <a:bodyPr anchor="t" rtlCol="false" tIns="0" lIns="0" bIns="0" rIns="0">
            <a:spAutoFit/>
          </a:bodyPr>
          <a:lstStyle/>
          <a:p>
            <a:pPr>
              <a:lnSpc>
                <a:spcPts val="4160"/>
              </a:lnSpc>
            </a:pPr>
            <a:r>
              <a:rPr lang="en-US" sz="3200">
                <a:solidFill>
                  <a:srgbClr val="000000"/>
                </a:solidFill>
                <a:latin typeface="Open Sauce Light"/>
              </a:rPr>
              <a:t>OT %</a:t>
            </a:r>
          </a:p>
        </p:txBody>
      </p:sp>
      <p:sp>
        <p:nvSpPr>
          <p:cNvPr name="TextBox 9" id="9"/>
          <p:cNvSpPr txBox="true"/>
          <p:nvPr/>
        </p:nvSpPr>
        <p:spPr>
          <a:xfrm rot="0">
            <a:off x="6836127" y="5533221"/>
            <a:ext cx="4615745" cy="388620"/>
          </a:xfrm>
          <a:prstGeom prst="rect">
            <a:avLst/>
          </a:prstGeom>
        </p:spPr>
        <p:txBody>
          <a:bodyPr anchor="t" rtlCol="false" tIns="0" lIns="0" bIns="0" rIns="0">
            <a:spAutoFit/>
          </a:bodyPr>
          <a:lstStyle/>
          <a:p>
            <a:pPr>
              <a:lnSpc>
                <a:spcPts val="3120"/>
              </a:lnSpc>
            </a:pPr>
            <a:r>
              <a:rPr lang="en-US" sz="2400">
                <a:solidFill>
                  <a:srgbClr val="A8A8A8"/>
                </a:solidFill>
                <a:latin typeface="Open Sauce Bold"/>
              </a:rPr>
              <a:t>IN FULL DELIVERY</a:t>
            </a:r>
          </a:p>
        </p:txBody>
      </p:sp>
      <p:sp>
        <p:nvSpPr>
          <p:cNvPr name="TextBox 10" id="10"/>
          <p:cNvSpPr txBox="true"/>
          <p:nvPr/>
        </p:nvSpPr>
        <p:spPr>
          <a:xfrm rot="0">
            <a:off x="6836127" y="6535139"/>
            <a:ext cx="4615745" cy="1318260"/>
          </a:xfrm>
          <a:prstGeom prst="rect">
            <a:avLst/>
          </a:prstGeom>
        </p:spPr>
        <p:txBody>
          <a:bodyPr anchor="t" rtlCol="false" tIns="0" lIns="0" bIns="0" rIns="0">
            <a:spAutoFit/>
          </a:bodyPr>
          <a:lstStyle/>
          <a:p>
            <a:pPr>
              <a:lnSpc>
                <a:spcPts val="3599"/>
              </a:lnSpc>
            </a:pPr>
            <a:r>
              <a:rPr lang="en-US" sz="2399">
                <a:solidFill>
                  <a:srgbClr val="000000"/>
                </a:solidFill>
                <a:latin typeface="Open Sauce Light"/>
              </a:rPr>
              <a:t>Number of orders delivered in Full quantity / Total Number of Orders</a:t>
            </a:r>
          </a:p>
        </p:txBody>
      </p:sp>
      <p:sp>
        <p:nvSpPr>
          <p:cNvPr name="TextBox 11" id="11"/>
          <p:cNvSpPr txBox="true"/>
          <p:nvPr/>
        </p:nvSpPr>
        <p:spPr>
          <a:xfrm rot="0">
            <a:off x="6836127" y="4760537"/>
            <a:ext cx="1018097" cy="511810"/>
          </a:xfrm>
          <a:prstGeom prst="rect">
            <a:avLst/>
          </a:prstGeom>
        </p:spPr>
        <p:txBody>
          <a:bodyPr anchor="t" rtlCol="false" tIns="0" lIns="0" bIns="0" rIns="0">
            <a:spAutoFit/>
          </a:bodyPr>
          <a:lstStyle/>
          <a:p>
            <a:pPr>
              <a:lnSpc>
                <a:spcPts val="4160"/>
              </a:lnSpc>
            </a:pPr>
            <a:r>
              <a:rPr lang="en-US" sz="3200">
                <a:solidFill>
                  <a:srgbClr val="000000"/>
                </a:solidFill>
                <a:latin typeface="Open Sauce Light"/>
              </a:rPr>
              <a:t>IF %</a:t>
            </a:r>
          </a:p>
        </p:txBody>
      </p:sp>
      <p:sp>
        <p:nvSpPr>
          <p:cNvPr name="TextBox 12" id="12"/>
          <p:cNvSpPr txBox="true"/>
          <p:nvPr/>
        </p:nvSpPr>
        <p:spPr>
          <a:xfrm rot="0">
            <a:off x="12470790" y="5533221"/>
            <a:ext cx="4615745" cy="388620"/>
          </a:xfrm>
          <a:prstGeom prst="rect">
            <a:avLst/>
          </a:prstGeom>
        </p:spPr>
        <p:txBody>
          <a:bodyPr anchor="t" rtlCol="false" tIns="0" lIns="0" bIns="0" rIns="0">
            <a:spAutoFit/>
          </a:bodyPr>
          <a:lstStyle/>
          <a:p>
            <a:pPr>
              <a:lnSpc>
                <a:spcPts val="3120"/>
              </a:lnSpc>
            </a:pPr>
            <a:r>
              <a:rPr lang="en-US" sz="2400">
                <a:solidFill>
                  <a:srgbClr val="A8A8A8"/>
                </a:solidFill>
                <a:latin typeface="Open Sauce Bold"/>
              </a:rPr>
              <a:t>ON TIME IN FULL</a:t>
            </a:r>
          </a:p>
        </p:txBody>
      </p:sp>
      <p:sp>
        <p:nvSpPr>
          <p:cNvPr name="TextBox 13" id="13"/>
          <p:cNvSpPr txBox="true"/>
          <p:nvPr/>
        </p:nvSpPr>
        <p:spPr>
          <a:xfrm rot="0">
            <a:off x="12470790" y="6535139"/>
            <a:ext cx="4615745" cy="1318260"/>
          </a:xfrm>
          <a:prstGeom prst="rect">
            <a:avLst/>
          </a:prstGeom>
        </p:spPr>
        <p:txBody>
          <a:bodyPr anchor="t" rtlCol="false" tIns="0" lIns="0" bIns="0" rIns="0">
            <a:spAutoFit/>
          </a:bodyPr>
          <a:lstStyle/>
          <a:p>
            <a:pPr>
              <a:lnSpc>
                <a:spcPts val="3599"/>
              </a:lnSpc>
            </a:pPr>
            <a:r>
              <a:rPr lang="en-US" sz="2399">
                <a:solidFill>
                  <a:srgbClr val="000000"/>
                </a:solidFill>
                <a:latin typeface="Open Sauce Light"/>
              </a:rPr>
              <a:t>Number of orders delivered both IN Full &amp; On Time / Total Number of Orders</a:t>
            </a:r>
          </a:p>
        </p:txBody>
      </p:sp>
      <p:sp>
        <p:nvSpPr>
          <p:cNvPr name="TextBox 14" id="14"/>
          <p:cNvSpPr txBox="true"/>
          <p:nvPr/>
        </p:nvSpPr>
        <p:spPr>
          <a:xfrm rot="0">
            <a:off x="12470790" y="4760537"/>
            <a:ext cx="1553881" cy="511810"/>
          </a:xfrm>
          <a:prstGeom prst="rect">
            <a:avLst/>
          </a:prstGeom>
        </p:spPr>
        <p:txBody>
          <a:bodyPr anchor="t" rtlCol="false" tIns="0" lIns="0" bIns="0" rIns="0">
            <a:spAutoFit/>
          </a:bodyPr>
          <a:lstStyle/>
          <a:p>
            <a:pPr>
              <a:lnSpc>
                <a:spcPts val="4160"/>
              </a:lnSpc>
            </a:pPr>
            <a:r>
              <a:rPr lang="en-US" sz="3200">
                <a:solidFill>
                  <a:srgbClr val="000000"/>
                </a:solidFill>
                <a:latin typeface="Open Sauce Light"/>
              </a:rPr>
              <a:t>OTIF %</a:t>
            </a:r>
          </a:p>
        </p:txBody>
      </p:sp>
      <p:grpSp>
        <p:nvGrpSpPr>
          <p:cNvPr name="Group 15" id="15"/>
          <p:cNvGrpSpPr/>
          <p:nvPr/>
        </p:nvGrpSpPr>
        <p:grpSpPr>
          <a:xfrm rot="0">
            <a:off x="222721" y="239987"/>
            <a:ext cx="5161441" cy="1406143"/>
            <a:chOff x="0" y="0"/>
            <a:chExt cx="6881921" cy="1874858"/>
          </a:xfrm>
        </p:grpSpPr>
        <p:sp>
          <p:nvSpPr>
            <p:cNvPr name="AutoShape 16" id="16"/>
            <p:cNvSpPr/>
            <p:nvPr/>
          </p:nvSpPr>
          <p:spPr>
            <a:xfrm>
              <a:off x="1005053" y="1676501"/>
              <a:ext cx="5876868" cy="0"/>
            </a:xfrm>
            <a:prstGeom prst="line">
              <a:avLst/>
            </a:prstGeom>
            <a:ln cap="rnd" w="11878">
              <a:solidFill>
                <a:srgbClr val="FFFFFF"/>
              </a:solidFill>
              <a:prstDash val="solid"/>
              <a:headEnd type="none" len="sm" w="sm"/>
              <a:tailEnd type="none" len="sm" w="sm"/>
            </a:ln>
          </p:spPr>
        </p:sp>
        <p:sp>
          <p:nvSpPr>
            <p:cNvPr name="Freeform 17" id="17"/>
            <p:cNvSpPr/>
            <p:nvPr/>
          </p:nvSpPr>
          <p:spPr>
            <a:xfrm flipH="false" flipV="false" rot="0">
              <a:off x="0" y="0"/>
              <a:ext cx="1332206" cy="1303667"/>
            </a:xfrm>
            <a:custGeom>
              <a:avLst/>
              <a:gdLst/>
              <a:ahLst/>
              <a:cxnLst/>
              <a:rect r="r" b="b" t="t" l="l"/>
              <a:pathLst>
                <a:path h="1303667" w="1332206">
                  <a:moveTo>
                    <a:pt x="0" y="0"/>
                  </a:moveTo>
                  <a:lnTo>
                    <a:pt x="1332206" y="0"/>
                  </a:lnTo>
                  <a:lnTo>
                    <a:pt x="1332206" y="1303667"/>
                  </a:lnTo>
                  <a:lnTo>
                    <a:pt x="0" y="1303667"/>
                  </a:lnTo>
                  <a:lnTo>
                    <a:pt x="0" y="0"/>
                  </a:lnTo>
                  <a:close/>
                </a:path>
              </a:pathLst>
            </a:custGeom>
            <a:blipFill>
              <a:blip r:embed="rId2"/>
              <a:stretch>
                <a:fillRect l="0" t="0" r="0" b="0"/>
              </a:stretch>
            </a:blipFill>
          </p:spPr>
        </p:sp>
        <p:sp>
          <p:nvSpPr>
            <p:cNvPr name="TextBox 18" id="18"/>
            <p:cNvSpPr txBox="true"/>
            <p:nvPr/>
          </p:nvSpPr>
          <p:spPr>
            <a:xfrm rot="0">
              <a:off x="0" y="1440044"/>
              <a:ext cx="6012678" cy="434813"/>
            </a:xfrm>
            <a:prstGeom prst="rect">
              <a:avLst/>
            </a:prstGeom>
          </p:spPr>
          <p:txBody>
            <a:bodyPr anchor="t" rtlCol="false" tIns="0" lIns="0" bIns="0" rIns="0">
              <a:spAutoFit/>
            </a:bodyPr>
            <a:lstStyle/>
            <a:p>
              <a:pPr>
                <a:lnSpc>
                  <a:spcPts val="2749"/>
                </a:lnSpc>
              </a:pPr>
              <a:r>
                <a:rPr lang="en-US" sz="1964" spc="98">
                  <a:solidFill>
                    <a:srgbClr val="000000"/>
                  </a:solidFill>
                  <a:latin typeface="Open Sauce"/>
                </a:rPr>
                <a:t>ATLIQ MART</a:t>
              </a:r>
            </a:p>
          </p:txBody>
        </p:sp>
      </p:grpSp>
    </p:spTree>
  </p:cSld>
  <p:clrMapOvr>
    <a:masterClrMapping/>
  </p:clrMapOvr>
  <p:transition spd="slow">
    <p:cover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728190"/>
            <a:ext cx="12576897" cy="1217930"/>
          </a:xfrm>
          <a:prstGeom prst="rect">
            <a:avLst/>
          </a:prstGeom>
        </p:spPr>
        <p:txBody>
          <a:bodyPr anchor="t" rtlCol="false" tIns="0" lIns="0" bIns="0" rIns="0">
            <a:spAutoFit/>
          </a:bodyPr>
          <a:lstStyle/>
          <a:p>
            <a:pPr>
              <a:lnSpc>
                <a:spcPts val="9879"/>
              </a:lnSpc>
            </a:pPr>
            <a:r>
              <a:rPr lang="en-US" sz="7599">
                <a:solidFill>
                  <a:srgbClr val="000000"/>
                </a:solidFill>
                <a:latin typeface="Open Sauce"/>
              </a:rPr>
              <a:t>Performance Metrics</a:t>
            </a:r>
          </a:p>
        </p:txBody>
      </p:sp>
      <p:sp>
        <p:nvSpPr>
          <p:cNvPr name="AutoShape 3" id="3"/>
          <p:cNvSpPr/>
          <p:nvPr/>
        </p:nvSpPr>
        <p:spPr>
          <a:xfrm rot="0">
            <a:off x="16083171" y="0"/>
            <a:ext cx="2204829" cy="1794865"/>
          </a:xfrm>
          <a:prstGeom prst="rect">
            <a:avLst/>
          </a:prstGeom>
          <a:solidFill>
            <a:srgbClr val="232433"/>
          </a:solidFill>
        </p:spPr>
      </p:sp>
      <p:grpSp>
        <p:nvGrpSpPr>
          <p:cNvPr name="Group 4" id="4"/>
          <p:cNvGrpSpPr/>
          <p:nvPr/>
        </p:nvGrpSpPr>
        <p:grpSpPr>
          <a:xfrm rot="0">
            <a:off x="16698220" y="802271"/>
            <a:ext cx="974732" cy="190323"/>
            <a:chOff x="0" y="0"/>
            <a:chExt cx="2198440" cy="429260"/>
          </a:xfrm>
        </p:grpSpPr>
        <p:sp>
          <p:nvSpPr>
            <p:cNvPr name="Freeform 5" id="5"/>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sp>
        <p:nvSpPr>
          <p:cNvPr name="TextBox 6" id="6"/>
          <p:cNvSpPr txBox="true"/>
          <p:nvPr/>
        </p:nvSpPr>
        <p:spPr>
          <a:xfrm rot="0">
            <a:off x="2701403" y="5533221"/>
            <a:ext cx="4615745" cy="388620"/>
          </a:xfrm>
          <a:prstGeom prst="rect">
            <a:avLst/>
          </a:prstGeom>
        </p:spPr>
        <p:txBody>
          <a:bodyPr anchor="t" rtlCol="false" tIns="0" lIns="0" bIns="0" rIns="0">
            <a:spAutoFit/>
          </a:bodyPr>
          <a:lstStyle/>
          <a:p>
            <a:pPr>
              <a:lnSpc>
                <a:spcPts val="3120"/>
              </a:lnSpc>
            </a:pPr>
            <a:r>
              <a:rPr lang="en-US" sz="2400">
                <a:solidFill>
                  <a:srgbClr val="A8A8A8"/>
                </a:solidFill>
                <a:latin typeface="Open Sauce Bold"/>
              </a:rPr>
              <a:t>LINE FILL RATE</a:t>
            </a:r>
          </a:p>
        </p:txBody>
      </p:sp>
      <p:sp>
        <p:nvSpPr>
          <p:cNvPr name="TextBox 7" id="7"/>
          <p:cNvSpPr txBox="true"/>
          <p:nvPr/>
        </p:nvSpPr>
        <p:spPr>
          <a:xfrm rot="0">
            <a:off x="2701403" y="6535139"/>
            <a:ext cx="4615745" cy="1318260"/>
          </a:xfrm>
          <a:prstGeom prst="rect">
            <a:avLst/>
          </a:prstGeom>
        </p:spPr>
        <p:txBody>
          <a:bodyPr anchor="t" rtlCol="false" tIns="0" lIns="0" bIns="0" rIns="0">
            <a:spAutoFit/>
          </a:bodyPr>
          <a:lstStyle/>
          <a:p>
            <a:pPr algn="just">
              <a:lnSpc>
                <a:spcPts val="3599"/>
              </a:lnSpc>
            </a:pPr>
            <a:r>
              <a:rPr lang="en-US" sz="2399">
                <a:solidFill>
                  <a:srgbClr val="000000"/>
                </a:solidFill>
                <a:latin typeface="Open Sauce Light"/>
              </a:rPr>
              <a:t>Number of order lines shipped In Full Quantity / Total Order Lines</a:t>
            </a:r>
          </a:p>
        </p:txBody>
      </p:sp>
      <p:sp>
        <p:nvSpPr>
          <p:cNvPr name="TextBox 8" id="8"/>
          <p:cNvSpPr txBox="true"/>
          <p:nvPr/>
        </p:nvSpPr>
        <p:spPr>
          <a:xfrm rot="0">
            <a:off x="2701403" y="4760537"/>
            <a:ext cx="2062877" cy="1035685"/>
          </a:xfrm>
          <a:prstGeom prst="rect">
            <a:avLst/>
          </a:prstGeom>
        </p:spPr>
        <p:txBody>
          <a:bodyPr anchor="t" rtlCol="false" tIns="0" lIns="0" bIns="0" rIns="0">
            <a:spAutoFit/>
          </a:bodyPr>
          <a:lstStyle/>
          <a:p>
            <a:pPr>
              <a:lnSpc>
                <a:spcPts val="4160"/>
              </a:lnSpc>
            </a:pPr>
            <a:r>
              <a:rPr lang="en-US" sz="3200">
                <a:solidFill>
                  <a:srgbClr val="000000"/>
                </a:solidFill>
                <a:latin typeface="Open Sauce Light"/>
              </a:rPr>
              <a:t>LIFR %</a:t>
            </a:r>
          </a:p>
          <a:p>
            <a:pPr>
              <a:lnSpc>
                <a:spcPts val="4160"/>
              </a:lnSpc>
            </a:pPr>
          </a:p>
        </p:txBody>
      </p:sp>
      <p:sp>
        <p:nvSpPr>
          <p:cNvPr name="TextBox 9" id="9"/>
          <p:cNvSpPr txBox="true"/>
          <p:nvPr/>
        </p:nvSpPr>
        <p:spPr>
          <a:xfrm rot="0">
            <a:off x="11467426" y="5533221"/>
            <a:ext cx="4615745" cy="388620"/>
          </a:xfrm>
          <a:prstGeom prst="rect">
            <a:avLst/>
          </a:prstGeom>
        </p:spPr>
        <p:txBody>
          <a:bodyPr anchor="t" rtlCol="false" tIns="0" lIns="0" bIns="0" rIns="0">
            <a:spAutoFit/>
          </a:bodyPr>
          <a:lstStyle/>
          <a:p>
            <a:pPr>
              <a:lnSpc>
                <a:spcPts val="3120"/>
              </a:lnSpc>
            </a:pPr>
            <a:r>
              <a:rPr lang="en-US" sz="2400">
                <a:solidFill>
                  <a:srgbClr val="A8A8A8"/>
                </a:solidFill>
                <a:latin typeface="Open Sauce Bold"/>
              </a:rPr>
              <a:t>VOLUME FILL RATE</a:t>
            </a:r>
          </a:p>
        </p:txBody>
      </p:sp>
      <p:sp>
        <p:nvSpPr>
          <p:cNvPr name="TextBox 10" id="10"/>
          <p:cNvSpPr txBox="true"/>
          <p:nvPr/>
        </p:nvSpPr>
        <p:spPr>
          <a:xfrm rot="0">
            <a:off x="11467426" y="6535139"/>
            <a:ext cx="4615745" cy="870585"/>
          </a:xfrm>
          <a:prstGeom prst="rect">
            <a:avLst/>
          </a:prstGeom>
        </p:spPr>
        <p:txBody>
          <a:bodyPr anchor="t" rtlCol="false" tIns="0" lIns="0" bIns="0" rIns="0">
            <a:spAutoFit/>
          </a:bodyPr>
          <a:lstStyle/>
          <a:p>
            <a:pPr algn="just">
              <a:lnSpc>
                <a:spcPts val="3599"/>
              </a:lnSpc>
            </a:pPr>
            <a:r>
              <a:rPr lang="en-US" sz="2399">
                <a:solidFill>
                  <a:srgbClr val="000000"/>
                </a:solidFill>
                <a:latin typeface="Open Sauce Light"/>
              </a:rPr>
              <a:t>Total Quantity shipped / Total Quantity Ordered</a:t>
            </a:r>
          </a:p>
        </p:txBody>
      </p:sp>
      <p:sp>
        <p:nvSpPr>
          <p:cNvPr name="TextBox 11" id="11"/>
          <p:cNvSpPr txBox="true"/>
          <p:nvPr/>
        </p:nvSpPr>
        <p:spPr>
          <a:xfrm rot="0">
            <a:off x="11467426" y="4760537"/>
            <a:ext cx="1661038" cy="511810"/>
          </a:xfrm>
          <a:prstGeom prst="rect">
            <a:avLst/>
          </a:prstGeom>
        </p:spPr>
        <p:txBody>
          <a:bodyPr anchor="t" rtlCol="false" tIns="0" lIns="0" bIns="0" rIns="0">
            <a:spAutoFit/>
          </a:bodyPr>
          <a:lstStyle/>
          <a:p>
            <a:pPr>
              <a:lnSpc>
                <a:spcPts val="4160"/>
              </a:lnSpc>
            </a:pPr>
            <a:r>
              <a:rPr lang="en-US" sz="3200">
                <a:solidFill>
                  <a:srgbClr val="000000"/>
                </a:solidFill>
                <a:latin typeface="Open Sauce Light"/>
              </a:rPr>
              <a:t>VOFR %</a:t>
            </a:r>
          </a:p>
        </p:txBody>
      </p:sp>
      <p:grpSp>
        <p:nvGrpSpPr>
          <p:cNvPr name="Group 12" id="12"/>
          <p:cNvGrpSpPr/>
          <p:nvPr/>
        </p:nvGrpSpPr>
        <p:grpSpPr>
          <a:xfrm rot="0">
            <a:off x="222721" y="239987"/>
            <a:ext cx="5161441" cy="1406143"/>
            <a:chOff x="0" y="0"/>
            <a:chExt cx="6881921" cy="1874858"/>
          </a:xfrm>
        </p:grpSpPr>
        <p:sp>
          <p:nvSpPr>
            <p:cNvPr name="AutoShape 13" id="13"/>
            <p:cNvSpPr/>
            <p:nvPr/>
          </p:nvSpPr>
          <p:spPr>
            <a:xfrm>
              <a:off x="1005053" y="1676501"/>
              <a:ext cx="5876868" cy="0"/>
            </a:xfrm>
            <a:prstGeom prst="line">
              <a:avLst/>
            </a:prstGeom>
            <a:ln cap="rnd" w="11878">
              <a:solidFill>
                <a:srgbClr val="FFFFFF"/>
              </a:solidFill>
              <a:prstDash val="solid"/>
              <a:headEnd type="none" len="sm" w="sm"/>
              <a:tailEnd type="none" len="sm" w="sm"/>
            </a:ln>
          </p:spPr>
        </p:sp>
        <p:sp>
          <p:nvSpPr>
            <p:cNvPr name="Freeform 14" id="14"/>
            <p:cNvSpPr/>
            <p:nvPr/>
          </p:nvSpPr>
          <p:spPr>
            <a:xfrm flipH="false" flipV="false" rot="0">
              <a:off x="0" y="0"/>
              <a:ext cx="1332206" cy="1303667"/>
            </a:xfrm>
            <a:custGeom>
              <a:avLst/>
              <a:gdLst/>
              <a:ahLst/>
              <a:cxnLst/>
              <a:rect r="r" b="b" t="t" l="l"/>
              <a:pathLst>
                <a:path h="1303667" w="1332206">
                  <a:moveTo>
                    <a:pt x="0" y="0"/>
                  </a:moveTo>
                  <a:lnTo>
                    <a:pt x="1332206" y="0"/>
                  </a:lnTo>
                  <a:lnTo>
                    <a:pt x="1332206" y="1303667"/>
                  </a:lnTo>
                  <a:lnTo>
                    <a:pt x="0" y="1303667"/>
                  </a:lnTo>
                  <a:lnTo>
                    <a:pt x="0" y="0"/>
                  </a:lnTo>
                  <a:close/>
                </a:path>
              </a:pathLst>
            </a:custGeom>
            <a:blipFill>
              <a:blip r:embed="rId2"/>
              <a:stretch>
                <a:fillRect l="0" t="0" r="0" b="0"/>
              </a:stretch>
            </a:blipFill>
          </p:spPr>
        </p:sp>
        <p:sp>
          <p:nvSpPr>
            <p:cNvPr name="TextBox 15" id="15"/>
            <p:cNvSpPr txBox="true"/>
            <p:nvPr/>
          </p:nvSpPr>
          <p:spPr>
            <a:xfrm rot="0">
              <a:off x="0" y="1440044"/>
              <a:ext cx="6012678" cy="434813"/>
            </a:xfrm>
            <a:prstGeom prst="rect">
              <a:avLst/>
            </a:prstGeom>
          </p:spPr>
          <p:txBody>
            <a:bodyPr anchor="t" rtlCol="false" tIns="0" lIns="0" bIns="0" rIns="0">
              <a:spAutoFit/>
            </a:bodyPr>
            <a:lstStyle/>
            <a:p>
              <a:pPr>
                <a:lnSpc>
                  <a:spcPts val="2749"/>
                </a:lnSpc>
              </a:pPr>
              <a:r>
                <a:rPr lang="en-US" sz="1964" spc="98">
                  <a:solidFill>
                    <a:srgbClr val="000000"/>
                  </a:solidFill>
                  <a:latin typeface="Open Sauce"/>
                </a:rPr>
                <a:t>ATLIQ MART</a:t>
              </a:r>
            </a:p>
          </p:txBody>
        </p:sp>
      </p:gr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667290"/>
            <a:ext cx="18288000" cy="1619710"/>
            <a:chOff x="0" y="0"/>
            <a:chExt cx="24384000" cy="2159613"/>
          </a:xfrm>
        </p:grpSpPr>
        <p:pic>
          <p:nvPicPr>
            <p:cNvPr name="Picture 3" id="3"/>
            <p:cNvPicPr>
              <a:picLocks noChangeAspect="true"/>
            </p:cNvPicPr>
            <p:nvPr/>
          </p:nvPicPr>
          <p:blipFill>
            <a:blip r:embed="rId2"/>
            <a:srcRect l="0" t="52619" r="0" b="34086"/>
            <a:stretch>
              <a:fillRect/>
            </a:stretch>
          </p:blipFill>
          <p:spPr>
            <a:xfrm flipH="false" flipV="false">
              <a:off x="0" y="0"/>
              <a:ext cx="24384000" cy="2159613"/>
            </a:xfrm>
            <a:prstGeom prst="rect">
              <a:avLst/>
            </a:prstGeom>
          </p:spPr>
        </p:pic>
      </p:grpSp>
      <p:sp>
        <p:nvSpPr>
          <p:cNvPr name="AutoShape 4" id="4"/>
          <p:cNvSpPr/>
          <p:nvPr/>
        </p:nvSpPr>
        <p:spPr>
          <a:xfrm rot="0">
            <a:off x="16083171" y="0"/>
            <a:ext cx="2204829" cy="1794865"/>
          </a:xfrm>
          <a:prstGeom prst="rect">
            <a:avLst/>
          </a:prstGeom>
          <a:solidFill>
            <a:srgbClr val="232433"/>
          </a:solidFill>
        </p:spPr>
      </p:sp>
      <p:grpSp>
        <p:nvGrpSpPr>
          <p:cNvPr name="Group 5" id="5"/>
          <p:cNvGrpSpPr/>
          <p:nvPr/>
        </p:nvGrpSpPr>
        <p:grpSpPr>
          <a:xfrm rot="0">
            <a:off x="16698220" y="802271"/>
            <a:ext cx="974732" cy="190323"/>
            <a:chOff x="0" y="0"/>
            <a:chExt cx="2198440" cy="429260"/>
          </a:xfrm>
        </p:grpSpPr>
        <p:sp>
          <p:nvSpPr>
            <p:cNvPr name="Freeform 6" id="6"/>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nvGrpSpPr>
          <p:cNvPr name="Group 7" id="7"/>
          <p:cNvGrpSpPr/>
          <p:nvPr/>
        </p:nvGrpSpPr>
        <p:grpSpPr>
          <a:xfrm rot="0">
            <a:off x="222721" y="239987"/>
            <a:ext cx="4938114" cy="1345302"/>
            <a:chOff x="0" y="0"/>
            <a:chExt cx="6584153" cy="1793736"/>
          </a:xfrm>
        </p:grpSpPr>
        <p:sp>
          <p:nvSpPr>
            <p:cNvPr name="AutoShape 8" id="8"/>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9" id="9"/>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3"/>
              <a:stretch>
                <a:fillRect l="0" t="0" r="0" b="0"/>
              </a:stretch>
            </a:blipFill>
          </p:spPr>
        </p:sp>
        <p:sp>
          <p:nvSpPr>
            <p:cNvPr name="TextBox 10" id="10"/>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sp>
        <p:nvSpPr>
          <p:cNvPr name="Freeform 11" id="11"/>
          <p:cNvSpPr/>
          <p:nvPr/>
        </p:nvSpPr>
        <p:spPr>
          <a:xfrm flipH="false" flipV="false" rot="0">
            <a:off x="12458519" y="4257566"/>
            <a:ext cx="5451966" cy="2497991"/>
          </a:xfrm>
          <a:custGeom>
            <a:avLst/>
            <a:gdLst/>
            <a:ahLst/>
            <a:cxnLst/>
            <a:rect r="r" b="b" t="t" l="l"/>
            <a:pathLst>
              <a:path h="2497991" w="5451966">
                <a:moveTo>
                  <a:pt x="0" y="0"/>
                </a:moveTo>
                <a:lnTo>
                  <a:pt x="5451966" y="0"/>
                </a:lnTo>
                <a:lnTo>
                  <a:pt x="5451966" y="2497992"/>
                </a:lnTo>
                <a:lnTo>
                  <a:pt x="0" y="2497992"/>
                </a:lnTo>
                <a:lnTo>
                  <a:pt x="0" y="0"/>
                </a:lnTo>
                <a:close/>
              </a:path>
            </a:pathLst>
          </a:custGeom>
          <a:blipFill>
            <a:blip r:embed="rId4"/>
            <a:stretch>
              <a:fillRect l="0" t="0" r="0" b="0"/>
            </a:stretch>
          </a:blipFill>
        </p:spPr>
      </p:sp>
      <p:sp>
        <p:nvSpPr>
          <p:cNvPr name="TextBox 12" id="12"/>
          <p:cNvSpPr txBox="true"/>
          <p:nvPr/>
        </p:nvSpPr>
        <p:spPr>
          <a:xfrm rot="0">
            <a:off x="1028700" y="1933550"/>
            <a:ext cx="11851332" cy="1217930"/>
          </a:xfrm>
          <a:prstGeom prst="rect">
            <a:avLst/>
          </a:prstGeom>
        </p:spPr>
        <p:txBody>
          <a:bodyPr anchor="t" rtlCol="false" tIns="0" lIns="0" bIns="0" rIns="0">
            <a:spAutoFit/>
          </a:bodyPr>
          <a:lstStyle/>
          <a:p>
            <a:pPr>
              <a:lnSpc>
                <a:spcPts val="9879"/>
              </a:lnSpc>
            </a:pPr>
            <a:r>
              <a:rPr lang="en-US" sz="7599">
                <a:solidFill>
                  <a:srgbClr val="232433"/>
                </a:solidFill>
                <a:latin typeface="Open Sauce"/>
              </a:rPr>
              <a:t>Data set and explanation </a:t>
            </a:r>
          </a:p>
        </p:txBody>
      </p:sp>
      <p:sp>
        <p:nvSpPr>
          <p:cNvPr name="TextBox 13" id="13"/>
          <p:cNvSpPr txBox="true"/>
          <p:nvPr/>
        </p:nvSpPr>
        <p:spPr>
          <a:xfrm rot="0">
            <a:off x="1028700" y="4181366"/>
            <a:ext cx="10836579" cy="4090035"/>
          </a:xfrm>
          <a:prstGeom prst="rect">
            <a:avLst/>
          </a:prstGeom>
        </p:spPr>
        <p:txBody>
          <a:bodyPr anchor="t" rtlCol="false" tIns="0" lIns="0" bIns="0" rIns="0">
            <a:spAutoFit/>
          </a:bodyPr>
          <a:lstStyle/>
          <a:p>
            <a:pPr algn="just">
              <a:lnSpc>
                <a:spcPts val="3600"/>
              </a:lnSpc>
            </a:pPr>
            <a:r>
              <a:rPr lang="en-US" sz="2400">
                <a:solidFill>
                  <a:srgbClr val="232433"/>
                </a:solidFill>
                <a:latin typeface="Open Sauce Bold"/>
              </a:rPr>
              <a:t>The dim_customers dataset </a:t>
            </a:r>
            <a:r>
              <a:rPr lang="en-US" sz="2400">
                <a:solidFill>
                  <a:srgbClr val="232433"/>
                </a:solidFill>
                <a:latin typeface="Open Sauce"/>
              </a:rPr>
              <a:t>provides essential information about customers associated with AtliQ Mart's supply chain operations. Here's a breakdown of the columns:</a:t>
            </a:r>
          </a:p>
          <a:p>
            <a:pPr algn="just">
              <a:lnSpc>
                <a:spcPts val="3600"/>
              </a:lnSpc>
            </a:pPr>
          </a:p>
          <a:p>
            <a:pPr algn="just" marL="518160" indent="-259080" lvl="1">
              <a:lnSpc>
                <a:spcPts val="3600"/>
              </a:lnSpc>
              <a:buFont typeface="Arial"/>
              <a:buChar char="•"/>
            </a:pPr>
            <a:r>
              <a:rPr lang="en-US" sz="2400">
                <a:solidFill>
                  <a:srgbClr val="232433"/>
                </a:solidFill>
                <a:latin typeface="Open Sauce"/>
              </a:rPr>
              <a:t>customer_id: Unique identifiers for each customer.</a:t>
            </a:r>
          </a:p>
          <a:p>
            <a:pPr algn="just" marL="518160" indent="-259080" lvl="1">
              <a:lnSpc>
                <a:spcPts val="3600"/>
              </a:lnSpc>
              <a:buFont typeface="Arial"/>
              <a:buChar char="•"/>
            </a:pPr>
            <a:r>
              <a:rPr lang="en-US" sz="2400">
                <a:solidFill>
                  <a:srgbClr val="232433"/>
                </a:solidFill>
                <a:latin typeface="Open Sauce"/>
              </a:rPr>
              <a:t>customer_name: Names of the customers associated with AtliQ Mart.</a:t>
            </a:r>
          </a:p>
          <a:p>
            <a:pPr algn="just" marL="518160" indent="-259080" lvl="1">
              <a:lnSpc>
                <a:spcPts val="3600"/>
              </a:lnSpc>
              <a:buFont typeface="Arial"/>
              <a:buChar char="•"/>
            </a:pPr>
            <a:r>
              <a:rPr lang="en-US" sz="2400">
                <a:solidFill>
                  <a:srgbClr val="232433"/>
                </a:solidFill>
                <a:latin typeface="Open Sauce"/>
              </a:rPr>
              <a:t>city: Geographical location of each customer.</a:t>
            </a:r>
          </a:p>
          <a:p>
            <a:pPr algn="just">
              <a:lnSpc>
                <a:spcPts val="3600"/>
              </a:lnSpc>
            </a:pPr>
          </a:p>
          <a:p>
            <a:pPr algn="just">
              <a:lnSpc>
                <a:spcPts val="3599"/>
              </a:lnSpc>
            </a:pPr>
          </a:p>
        </p:txBody>
      </p:sp>
    </p:spTree>
  </p:cSld>
  <p:clrMapOvr>
    <a:masterClrMapping/>
  </p:clrMapOvr>
  <p:transition spd="slow">
    <p:push dir="u"/>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667290"/>
            <a:ext cx="18288000" cy="1619710"/>
            <a:chOff x="0" y="0"/>
            <a:chExt cx="24384000" cy="2159613"/>
          </a:xfrm>
        </p:grpSpPr>
        <p:pic>
          <p:nvPicPr>
            <p:cNvPr name="Picture 3" id="3"/>
            <p:cNvPicPr>
              <a:picLocks noChangeAspect="true"/>
            </p:cNvPicPr>
            <p:nvPr/>
          </p:nvPicPr>
          <p:blipFill>
            <a:blip r:embed="rId2"/>
            <a:srcRect l="0" t="52619" r="0" b="34086"/>
            <a:stretch>
              <a:fillRect/>
            </a:stretch>
          </p:blipFill>
          <p:spPr>
            <a:xfrm flipH="false" flipV="false">
              <a:off x="0" y="0"/>
              <a:ext cx="24384000" cy="2159613"/>
            </a:xfrm>
            <a:prstGeom prst="rect">
              <a:avLst/>
            </a:prstGeom>
          </p:spPr>
        </p:pic>
      </p:grpSp>
      <p:sp>
        <p:nvSpPr>
          <p:cNvPr name="AutoShape 4" id="4"/>
          <p:cNvSpPr/>
          <p:nvPr/>
        </p:nvSpPr>
        <p:spPr>
          <a:xfrm rot="0">
            <a:off x="16083171" y="0"/>
            <a:ext cx="2204829" cy="1794865"/>
          </a:xfrm>
          <a:prstGeom prst="rect">
            <a:avLst/>
          </a:prstGeom>
          <a:solidFill>
            <a:srgbClr val="232433"/>
          </a:solidFill>
        </p:spPr>
      </p:sp>
      <p:grpSp>
        <p:nvGrpSpPr>
          <p:cNvPr name="Group 5" id="5"/>
          <p:cNvGrpSpPr/>
          <p:nvPr/>
        </p:nvGrpSpPr>
        <p:grpSpPr>
          <a:xfrm rot="0">
            <a:off x="16698220" y="802271"/>
            <a:ext cx="974732" cy="190323"/>
            <a:chOff x="0" y="0"/>
            <a:chExt cx="2198440" cy="429260"/>
          </a:xfrm>
        </p:grpSpPr>
        <p:sp>
          <p:nvSpPr>
            <p:cNvPr name="Freeform 6" id="6"/>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nvGrpSpPr>
          <p:cNvPr name="Group 7" id="7"/>
          <p:cNvGrpSpPr/>
          <p:nvPr/>
        </p:nvGrpSpPr>
        <p:grpSpPr>
          <a:xfrm rot="0">
            <a:off x="222721" y="239987"/>
            <a:ext cx="4938114" cy="1345302"/>
            <a:chOff x="0" y="0"/>
            <a:chExt cx="6584153" cy="1793736"/>
          </a:xfrm>
        </p:grpSpPr>
        <p:sp>
          <p:nvSpPr>
            <p:cNvPr name="AutoShape 8" id="8"/>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9" id="9"/>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3"/>
              <a:stretch>
                <a:fillRect l="0" t="0" r="0" b="0"/>
              </a:stretch>
            </a:blipFill>
          </p:spPr>
        </p:sp>
        <p:sp>
          <p:nvSpPr>
            <p:cNvPr name="TextBox 10" id="10"/>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sp>
        <p:nvSpPr>
          <p:cNvPr name="Freeform 11" id="11"/>
          <p:cNvSpPr/>
          <p:nvPr/>
        </p:nvSpPr>
        <p:spPr>
          <a:xfrm flipH="false" flipV="false" rot="0">
            <a:off x="12869731" y="4186730"/>
            <a:ext cx="5418269" cy="3050827"/>
          </a:xfrm>
          <a:custGeom>
            <a:avLst/>
            <a:gdLst/>
            <a:ahLst/>
            <a:cxnLst/>
            <a:rect r="r" b="b" t="t" l="l"/>
            <a:pathLst>
              <a:path h="3050827" w="5418269">
                <a:moveTo>
                  <a:pt x="0" y="0"/>
                </a:moveTo>
                <a:lnTo>
                  <a:pt x="5418269" y="0"/>
                </a:lnTo>
                <a:lnTo>
                  <a:pt x="5418269" y="3050827"/>
                </a:lnTo>
                <a:lnTo>
                  <a:pt x="0" y="3050827"/>
                </a:lnTo>
                <a:lnTo>
                  <a:pt x="0" y="0"/>
                </a:lnTo>
                <a:close/>
              </a:path>
            </a:pathLst>
          </a:custGeom>
          <a:blipFill>
            <a:blip r:embed="rId4"/>
            <a:stretch>
              <a:fillRect l="0" t="0" r="0" b="0"/>
            </a:stretch>
          </a:blipFill>
        </p:spPr>
      </p:sp>
      <p:sp>
        <p:nvSpPr>
          <p:cNvPr name="TextBox 12" id="12"/>
          <p:cNvSpPr txBox="true"/>
          <p:nvPr/>
        </p:nvSpPr>
        <p:spPr>
          <a:xfrm rot="0">
            <a:off x="1028700" y="1906760"/>
            <a:ext cx="12578490" cy="1217930"/>
          </a:xfrm>
          <a:prstGeom prst="rect">
            <a:avLst/>
          </a:prstGeom>
        </p:spPr>
        <p:txBody>
          <a:bodyPr anchor="t" rtlCol="false" tIns="0" lIns="0" bIns="0" rIns="0">
            <a:spAutoFit/>
          </a:bodyPr>
          <a:lstStyle/>
          <a:p>
            <a:pPr>
              <a:lnSpc>
                <a:spcPts val="9879"/>
              </a:lnSpc>
            </a:pPr>
            <a:r>
              <a:rPr lang="en-US" sz="7599">
                <a:solidFill>
                  <a:srgbClr val="232433"/>
                </a:solidFill>
                <a:latin typeface="Open Sauce"/>
              </a:rPr>
              <a:t>Data set and explanation </a:t>
            </a:r>
          </a:p>
        </p:txBody>
      </p:sp>
      <p:sp>
        <p:nvSpPr>
          <p:cNvPr name="TextBox 13" id="13"/>
          <p:cNvSpPr txBox="true"/>
          <p:nvPr/>
        </p:nvSpPr>
        <p:spPr>
          <a:xfrm rot="0">
            <a:off x="1028700" y="4110530"/>
            <a:ext cx="11470001" cy="4099560"/>
          </a:xfrm>
          <a:prstGeom prst="rect">
            <a:avLst/>
          </a:prstGeom>
        </p:spPr>
        <p:txBody>
          <a:bodyPr anchor="t" rtlCol="false" tIns="0" lIns="0" bIns="0" rIns="0">
            <a:spAutoFit/>
          </a:bodyPr>
          <a:lstStyle/>
          <a:p>
            <a:pPr algn="just">
              <a:lnSpc>
                <a:spcPts val="3600"/>
              </a:lnSpc>
            </a:pPr>
            <a:r>
              <a:rPr lang="en-US" sz="2400">
                <a:solidFill>
                  <a:srgbClr val="232433"/>
                </a:solidFill>
                <a:latin typeface="Open Sauce Bold"/>
              </a:rPr>
              <a:t>The date column set </a:t>
            </a:r>
            <a:r>
              <a:rPr lang="en-US" sz="2400">
                <a:solidFill>
                  <a:srgbClr val="232433"/>
                </a:solidFill>
                <a:latin typeface="Open Sauce"/>
              </a:rPr>
              <a:t>the columns offer crucial temporal information for analysis. The date column provides specific calendar dates, mmm_yy offers concise month and year representation, and week_no organizes dates into weekly intervals, aiding in trend identification and temporal analysis.</a:t>
            </a:r>
          </a:p>
          <a:p>
            <a:pPr algn="just">
              <a:lnSpc>
                <a:spcPts val="3600"/>
              </a:lnSpc>
            </a:pPr>
          </a:p>
          <a:p>
            <a:pPr algn="just" marL="518160" indent="-259080" lvl="1">
              <a:lnSpc>
                <a:spcPts val="3600"/>
              </a:lnSpc>
              <a:buFont typeface="Arial"/>
              <a:buChar char="•"/>
            </a:pPr>
            <a:r>
              <a:rPr lang="en-US" sz="2400">
                <a:solidFill>
                  <a:srgbClr val="232433"/>
                </a:solidFill>
                <a:latin typeface="Open Sauce"/>
              </a:rPr>
              <a:t>date: This column denotes specific calendar dates.</a:t>
            </a:r>
          </a:p>
          <a:p>
            <a:pPr algn="just" marL="518160" indent="-259080" lvl="1">
              <a:lnSpc>
                <a:spcPts val="3600"/>
              </a:lnSpc>
              <a:buFont typeface="Arial"/>
              <a:buChar char="•"/>
            </a:pPr>
            <a:r>
              <a:rPr lang="en-US" sz="2400">
                <a:solidFill>
                  <a:srgbClr val="232433"/>
                </a:solidFill>
                <a:latin typeface="Open Sauce"/>
              </a:rPr>
              <a:t>mmm_yy: Indicates the month and year in a concise format (MMM YY).</a:t>
            </a:r>
          </a:p>
          <a:p>
            <a:pPr algn="just" marL="518160" indent="-259080" lvl="1">
              <a:lnSpc>
                <a:spcPts val="3600"/>
              </a:lnSpc>
              <a:buFont typeface="Arial"/>
              <a:buChar char="•"/>
            </a:pPr>
            <a:r>
              <a:rPr lang="en-US" sz="2400">
                <a:solidFill>
                  <a:srgbClr val="232433"/>
                </a:solidFill>
                <a:latin typeface="Open Sauce"/>
              </a:rPr>
              <a:t>week_no: Represents the week number corresponding to each date.</a:t>
            </a:r>
          </a:p>
          <a:p>
            <a:pPr algn="just">
              <a:lnSpc>
                <a:spcPts val="3600"/>
              </a:lnSpc>
            </a:pPr>
          </a:p>
        </p:txBody>
      </p:sp>
    </p:spTree>
  </p:cSld>
  <p:clrMapOvr>
    <a:masterClrMapping/>
  </p:clrMapOvr>
  <p:transition spd="slow">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667290"/>
            <a:ext cx="18288000" cy="1619710"/>
            <a:chOff x="0" y="0"/>
            <a:chExt cx="24384000" cy="2159613"/>
          </a:xfrm>
        </p:grpSpPr>
        <p:pic>
          <p:nvPicPr>
            <p:cNvPr name="Picture 3" id="3"/>
            <p:cNvPicPr>
              <a:picLocks noChangeAspect="true"/>
            </p:cNvPicPr>
            <p:nvPr/>
          </p:nvPicPr>
          <p:blipFill>
            <a:blip r:embed="rId2"/>
            <a:srcRect l="0" t="52619" r="0" b="34086"/>
            <a:stretch>
              <a:fillRect/>
            </a:stretch>
          </p:blipFill>
          <p:spPr>
            <a:xfrm flipH="false" flipV="false">
              <a:off x="0" y="0"/>
              <a:ext cx="24384000" cy="2159613"/>
            </a:xfrm>
            <a:prstGeom prst="rect">
              <a:avLst/>
            </a:prstGeom>
          </p:spPr>
        </p:pic>
      </p:grpSp>
      <p:sp>
        <p:nvSpPr>
          <p:cNvPr name="AutoShape 4" id="4"/>
          <p:cNvSpPr/>
          <p:nvPr/>
        </p:nvSpPr>
        <p:spPr>
          <a:xfrm rot="0">
            <a:off x="16083171" y="0"/>
            <a:ext cx="2204829" cy="1794865"/>
          </a:xfrm>
          <a:prstGeom prst="rect">
            <a:avLst/>
          </a:prstGeom>
          <a:solidFill>
            <a:srgbClr val="232433"/>
          </a:solidFill>
        </p:spPr>
      </p:sp>
      <p:grpSp>
        <p:nvGrpSpPr>
          <p:cNvPr name="Group 5" id="5"/>
          <p:cNvGrpSpPr/>
          <p:nvPr/>
        </p:nvGrpSpPr>
        <p:grpSpPr>
          <a:xfrm rot="0">
            <a:off x="16698220" y="802271"/>
            <a:ext cx="974732" cy="190323"/>
            <a:chOff x="0" y="0"/>
            <a:chExt cx="2198440" cy="429260"/>
          </a:xfrm>
        </p:grpSpPr>
        <p:sp>
          <p:nvSpPr>
            <p:cNvPr name="Freeform 6" id="6"/>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nvGrpSpPr>
          <p:cNvPr name="Group 7" id="7"/>
          <p:cNvGrpSpPr/>
          <p:nvPr/>
        </p:nvGrpSpPr>
        <p:grpSpPr>
          <a:xfrm rot="0">
            <a:off x="222721" y="239987"/>
            <a:ext cx="4938114" cy="1345302"/>
            <a:chOff x="0" y="0"/>
            <a:chExt cx="6584153" cy="1793736"/>
          </a:xfrm>
        </p:grpSpPr>
        <p:sp>
          <p:nvSpPr>
            <p:cNvPr name="AutoShape 8" id="8"/>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9" id="9"/>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3"/>
              <a:stretch>
                <a:fillRect l="0" t="0" r="0" b="0"/>
              </a:stretch>
            </a:blipFill>
          </p:spPr>
        </p:sp>
        <p:sp>
          <p:nvSpPr>
            <p:cNvPr name="TextBox 10" id="10"/>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sp>
        <p:nvSpPr>
          <p:cNvPr name="Freeform 11" id="11"/>
          <p:cNvSpPr/>
          <p:nvPr/>
        </p:nvSpPr>
        <p:spPr>
          <a:xfrm flipH="false" flipV="false" rot="0">
            <a:off x="12760150" y="4019862"/>
            <a:ext cx="5295801" cy="2435622"/>
          </a:xfrm>
          <a:custGeom>
            <a:avLst/>
            <a:gdLst/>
            <a:ahLst/>
            <a:cxnLst/>
            <a:rect r="r" b="b" t="t" l="l"/>
            <a:pathLst>
              <a:path h="2435622" w="5295801">
                <a:moveTo>
                  <a:pt x="0" y="0"/>
                </a:moveTo>
                <a:lnTo>
                  <a:pt x="5295801" y="0"/>
                </a:lnTo>
                <a:lnTo>
                  <a:pt x="5295801" y="2435622"/>
                </a:lnTo>
                <a:lnTo>
                  <a:pt x="0" y="2435622"/>
                </a:lnTo>
                <a:lnTo>
                  <a:pt x="0" y="0"/>
                </a:lnTo>
                <a:close/>
              </a:path>
            </a:pathLst>
          </a:custGeom>
          <a:blipFill>
            <a:blip r:embed="rId4"/>
            <a:stretch>
              <a:fillRect l="0" t="0" r="0" b="0"/>
            </a:stretch>
          </a:blipFill>
        </p:spPr>
      </p:sp>
      <p:sp>
        <p:nvSpPr>
          <p:cNvPr name="TextBox 12" id="12"/>
          <p:cNvSpPr txBox="true"/>
          <p:nvPr/>
        </p:nvSpPr>
        <p:spPr>
          <a:xfrm rot="0">
            <a:off x="843952" y="1728190"/>
            <a:ext cx="13766156" cy="1217930"/>
          </a:xfrm>
          <a:prstGeom prst="rect">
            <a:avLst/>
          </a:prstGeom>
        </p:spPr>
        <p:txBody>
          <a:bodyPr anchor="t" rtlCol="false" tIns="0" lIns="0" bIns="0" rIns="0">
            <a:spAutoFit/>
          </a:bodyPr>
          <a:lstStyle/>
          <a:p>
            <a:pPr>
              <a:lnSpc>
                <a:spcPts val="9879"/>
              </a:lnSpc>
            </a:pPr>
            <a:r>
              <a:rPr lang="en-US" sz="7599">
                <a:solidFill>
                  <a:srgbClr val="232433"/>
                </a:solidFill>
                <a:latin typeface="Open Sauce"/>
              </a:rPr>
              <a:t>Data set and explanation </a:t>
            </a:r>
          </a:p>
        </p:txBody>
      </p:sp>
      <p:sp>
        <p:nvSpPr>
          <p:cNvPr name="TextBox 13" id="13"/>
          <p:cNvSpPr txBox="true"/>
          <p:nvPr/>
        </p:nvSpPr>
        <p:spPr>
          <a:xfrm rot="0">
            <a:off x="1028700" y="3962712"/>
            <a:ext cx="11463558" cy="3828545"/>
          </a:xfrm>
          <a:prstGeom prst="rect">
            <a:avLst/>
          </a:prstGeom>
        </p:spPr>
        <p:txBody>
          <a:bodyPr anchor="t" rtlCol="false" tIns="0" lIns="0" bIns="0" rIns="0">
            <a:spAutoFit/>
          </a:bodyPr>
          <a:lstStyle/>
          <a:p>
            <a:pPr algn="just">
              <a:lnSpc>
                <a:spcPts val="3394"/>
              </a:lnSpc>
            </a:pPr>
            <a:r>
              <a:rPr lang="en-US" sz="2263">
                <a:solidFill>
                  <a:srgbClr val="232433"/>
                </a:solidFill>
                <a:latin typeface="Open Sauce Bold"/>
              </a:rPr>
              <a:t>The Products data set</a:t>
            </a:r>
            <a:r>
              <a:rPr lang="en-US" sz="2263">
                <a:solidFill>
                  <a:srgbClr val="232433"/>
                </a:solidFill>
                <a:latin typeface="Open Sauce"/>
              </a:rPr>
              <a:t> the columns provide essential details about the products offered by AtliQ Mart, including their names, unique identifiers, and categorization into specific product categories. This information aids in product management, inventory tracking, and analysis within the supply chain.</a:t>
            </a:r>
          </a:p>
          <a:p>
            <a:pPr algn="just">
              <a:lnSpc>
                <a:spcPts val="3394"/>
              </a:lnSpc>
            </a:pPr>
          </a:p>
          <a:p>
            <a:pPr algn="just" marL="488636" indent="-244318" lvl="1">
              <a:lnSpc>
                <a:spcPts val="3394"/>
              </a:lnSpc>
              <a:buFont typeface="Arial"/>
              <a:buChar char="•"/>
            </a:pPr>
            <a:r>
              <a:rPr lang="en-US" sz="2263">
                <a:solidFill>
                  <a:srgbClr val="232433"/>
                </a:solidFill>
                <a:latin typeface="Open Sauce"/>
              </a:rPr>
              <a:t>Product_name: Names of the products available, such as AM Milk 500 etc..</a:t>
            </a:r>
          </a:p>
          <a:p>
            <a:pPr algn="just" marL="488636" indent="-244318" lvl="1">
              <a:lnSpc>
                <a:spcPts val="3394"/>
              </a:lnSpc>
              <a:buFont typeface="Arial"/>
              <a:buChar char="•"/>
            </a:pPr>
            <a:r>
              <a:rPr lang="en-US" sz="2263">
                <a:solidFill>
                  <a:srgbClr val="232433"/>
                </a:solidFill>
                <a:latin typeface="Open Sauce"/>
              </a:rPr>
              <a:t>product_id: Unique identifiers assigned to each product.</a:t>
            </a:r>
          </a:p>
          <a:p>
            <a:pPr algn="just" marL="488636" indent="-244318" lvl="1">
              <a:lnSpc>
                <a:spcPts val="3394"/>
              </a:lnSpc>
              <a:buFont typeface="Arial"/>
              <a:buChar char="•"/>
            </a:pPr>
            <a:r>
              <a:rPr lang="en-US" sz="2263">
                <a:solidFill>
                  <a:srgbClr val="232433"/>
                </a:solidFill>
                <a:latin typeface="Open Sauce"/>
              </a:rPr>
              <a:t>category: Indicates the category to which each product belongs, such as "Dairy".</a:t>
            </a:r>
          </a:p>
        </p:txBody>
      </p:sp>
    </p:spTree>
  </p:cSld>
  <p:clrMapOvr>
    <a:masterClrMapping/>
  </p:clrMapOvr>
  <p:transition spd="slow">
    <p:push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667290"/>
            <a:ext cx="18288000" cy="1619710"/>
            <a:chOff x="0" y="0"/>
            <a:chExt cx="24384000" cy="2159613"/>
          </a:xfrm>
        </p:grpSpPr>
        <p:pic>
          <p:nvPicPr>
            <p:cNvPr name="Picture 3" id="3"/>
            <p:cNvPicPr>
              <a:picLocks noChangeAspect="true"/>
            </p:cNvPicPr>
            <p:nvPr/>
          </p:nvPicPr>
          <p:blipFill>
            <a:blip r:embed="rId2"/>
            <a:srcRect l="0" t="52619" r="0" b="34086"/>
            <a:stretch>
              <a:fillRect/>
            </a:stretch>
          </p:blipFill>
          <p:spPr>
            <a:xfrm flipH="false" flipV="false">
              <a:off x="0" y="0"/>
              <a:ext cx="24384000" cy="2159613"/>
            </a:xfrm>
            <a:prstGeom prst="rect">
              <a:avLst/>
            </a:prstGeom>
          </p:spPr>
        </p:pic>
      </p:grpSp>
      <p:sp>
        <p:nvSpPr>
          <p:cNvPr name="AutoShape 4" id="4"/>
          <p:cNvSpPr/>
          <p:nvPr/>
        </p:nvSpPr>
        <p:spPr>
          <a:xfrm rot="0">
            <a:off x="16083171" y="0"/>
            <a:ext cx="2204829" cy="1794865"/>
          </a:xfrm>
          <a:prstGeom prst="rect">
            <a:avLst/>
          </a:prstGeom>
          <a:solidFill>
            <a:srgbClr val="232433"/>
          </a:solidFill>
        </p:spPr>
      </p:sp>
      <p:grpSp>
        <p:nvGrpSpPr>
          <p:cNvPr name="Group 5" id="5"/>
          <p:cNvGrpSpPr/>
          <p:nvPr/>
        </p:nvGrpSpPr>
        <p:grpSpPr>
          <a:xfrm rot="0">
            <a:off x="16698220" y="802271"/>
            <a:ext cx="974732" cy="190323"/>
            <a:chOff x="0" y="0"/>
            <a:chExt cx="2198440" cy="429260"/>
          </a:xfrm>
        </p:grpSpPr>
        <p:sp>
          <p:nvSpPr>
            <p:cNvPr name="Freeform 6" id="6"/>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nvGrpSpPr>
          <p:cNvPr name="Group 7" id="7"/>
          <p:cNvGrpSpPr/>
          <p:nvPr/>
        </p:nvGrpSpPr>
        <p:grpSpPr>
          <a:xfrm rot="0">
            <a:off x="222721" y="239987"/>
            <a:ext cx="4938114" cy="1345302"/>
            <a:chOff x="0" y="0"/>
            <a:chExt cx="6584153" cy="1793736"/>
          </a:xfrm>
        </p:grpSpPr>
        <p:sp>
          <p:nvSpPr>
            <p:cNvPr name="AutoShape 8" id="8"/>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9" id="9"/>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3"/>
              <a:stretch>
                <a:fillRect l="0" t="0" r="0" b="0"/>
              </a:stretch>
            </a:blipFill>
          </p:spPr>
        </p:sp>
        <p:sp>
          <p:nvSpPr>
            <p:cNvPr name="TextBox 10" id="10"/>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sp>
        <p:nvSpPr>
          <p:cNvPr name="Freeform 11" id="11"/>
          <p:cNvSpPr/>
          <p:nvPr/>
        </p:nvSpPr>
        <p:spPr>
          <a:xfrm flipH="false" flipV="false" rot="0">
            <a:off x="12179427" y="4314721"/>
            <a:ext cx="5895363" cy="2399426"/>
          </a:xfrm>
          <a:custGeom>
            <a:avLst/>
            <a:gdLst/>
            <a:ahLst/>
            <a:cxnLst/>
            <a:rect r="r" b="b" t="t" l="l"/>
            <a:pathLst>
              <a:path h="2399426" w="5895363">
                <a:moveTo>
                  <a:pt x="0" y="0"/>
                </a:moveTo>
                <a:lnTo>
                  <a:pt x="5895363" y="0"/>
                </a:lnTo>
                <a:lnTo>
                  <a:pt x="5895363" y="2399426"/>
                </a:lnTo>
                <a:lnTo>
                  <a:pt x="0" y="2399426"/>
                </a:lnTo>
                <a:lnTo>
                  <a:pt x="0" y="0"/>
                </a:lnTo>
                <a:close/>
              </a:path>
            </a:pathLst>
          </a:custGeom>
          <a:blipFill>
            <a:blip r:embed="rId4"/>
            <a:stretch>
              <a:fillRect l="0" t="0" r="0" b="0"/>
            </a:stretch>
          </a:blipFill>
        </p:spPr>
      </p:sp>
      <p:sp>
        <p:nvSpPr>
          <p:cNvPr name="TextBox 12" id="12"/>
          <p:cNvSpPr txBox="true"/>
          <p:nvPr/>
        </p:nvSpPr>
        <p:spPr>
          <a:xfrm rot="0">
            <a:off x="843952" y="1853182"/>
            <a:ext cx="11854569" cy="1217930"/>
          </a:xfrm>
          <a:prstGeom prst="rect">
            <a:avLst/>
          </a:prstGeom>
        </p:spPr>
        <p:txBody>
          <a:bodyPr anchor="t" rtlCol="false" tIns="0" lIns="0" bIns="0" rIns="0">
            <a:spAutoFit/>
          </a:bodyPr>
          <a:lstStyle/>
          <a:p>
            <a:pPr>
              <a:lnSpc>
                <a:spcPts val="9879"/>
              </a:lnSpc>
            </a:pPr>
            <a:r>
              <a:rPr lang="en-US" sz="7599">
                <a:solidFill>
                  <a:srgbClr val="232433"/>
                </a:solidFill>
                <a:latin typeface="Open Sauce"/>
              </a:rPr>
              <a:t>Data set and explanation </a:t>
            </a:r>
          </a:p>
        </p:txBody>
      </p:sp>
      <p:sp>
        <p:nvSpPr>
          <p:cNvPr name="TextBox 13" id="13"/>
          <p:cNvSpPr txBox="true"/>
          <p:nvPr/>
        </p:nvSpPr>
        <p:spPr>
          <a:xfrm rot="0">
            <a:off x="843952" y="4238521"/>
            <a:ext cx="10836579" cy="3185160"/>
          </a:xfrm>
          <a:prstGeom prst="rect">
            <a:avLst/>
          </a:prstGeom>
        </p:spPr>
        <p:txBody>
          <a:bodyPr anchor="t" rtlCol="false" tIns="0" lIns="0" bIns="0" rIns="0">
            <a:spAutoFit/>
          </a:bodyPr>
          <a:lstStyle/>
          <a:p>
            <a:pPr algn="just">
              <a:lnSpc>
                <a:spcPts val="3600"/>
              </a:lnSpc>
            </a:pPr>
            <a:r>
              <a:rPr lang="en-US" sz="2400">
                <a:solidFill>
                  <a:srgbClr val="232433"/>
                </a:solidFill>
                <a:latin typeface="Open Sauce Bold"/>
              </a:rPr>
              <a:t>The dim_targets_orders </a:t>
            </a:r>
            <a:r>
              <a:rPr lang="en-US" sz="2400">
                <a:solidFill>
                  <a:srgbClr val="232433"/>
                </a:solidFill>
                <a:latin typeface="Open Sauce Bold"/>
              </a:rPr>
              <a:t>dataset </a:t>
            </a:r>
            <a:r>
              <a:rPr lang="en-US" sz="2400">
                <a:solidFill>
                  <a:srgbClr val="232433"/>
                </a:solidFill>
                <a:latin typeface="Open Sauce"/>
              </a:rPr>
              <a:t>provides  information about number of orders delivered </a:t>
            </a:r>
          </a:p>
          <a:p>
            <a:pPr algn="just">
              <a:lnSpc>
                <a:spcPts val="3600"/>
              </a:lnSpc>
            </a:pPr>
          </a:p>
          <a:p>
            <a:pPr algn="just" marL="518160" indent="-259080" lvl="1">
              <a:lnSpc>
                <a:spcPts val="3600"/>
              </a:lnSpc>
              <a:buFont typeface="Arial"/>
              <a:buChar char="•"/>
            </a:pPr>
            <a:r>
              <a:rPr lang="en-US" sz="2400">
                <a:solidFill>
                  <a:srgbClr val="232433"/>
                </a:solidFill>
                <a:latin typeface="Open Sauce"/>
              </a:rPr>
              <a:t>ontime_target%</a:t>
            </a:r>
            <a:r>
              <a:rPr lang="en-US" sz="2400">
                <a:solidFill>
                  <a:srgbClr val="232433"/>
                </a:solidFill>
                <a:latin typeface="Open Sauce"/>
              </a:rPr>
              <a:t>: percentage of orders delivered on time of each customer_id</a:t>
            </a:r>
          </a:p>
          <a:p>
            <a:pPr algn="just" marL="518160" indent="-259080" lvl="1">
              <a:lnSpc>
                <a:spcPts val="3600"/>
              </a:lnSpc>
              <a:buFont typeface="Arial"/>
              <a:buChar char="•"/>
            </a:pPr>
            <a:r>
              <a:rPr lang="en-US" sz="2400">
                <a:solidFill>
                  <a:srgbClr val="232433"/>
                </a:solidFill>
                <a:latin typeface="Open Sauce"/>
              </a:rPr>
              <a:t>infull_target%:  percentage of orderes delivered in full quantity</a:t>
            </a:r>
          </a:p>
          <a:p>
            <a:pPr algn="just" marL="518160" indent="-259080" lvl="1">
              <a:lnSpc>
                <a:spcPts val="3600"/>
              </a:lnSpc>
              <a:buFont typeface="Arial"/>
              <a:buChar char="•"/>
            </a:pPr>
            <a:r>
              <a:rPr lang="en-US" sz="2400">
                <a:solidFill>
                  <a:srgbClr val="232433"/>
                </a:solidFill>
                <a:latin typeface="Open Sauce"/>
              </a:rPr>
              <a:t>otif_target%: percentage of orderes delivered both on time and in full</a:t>
            </a:r>
          </a:p>
        </p:txBody>
      </p:sp>
    </p:spTree>
  </p:cSld>
  <p:clrMapOvr>
    <a:masterClrMapping/>
  </p:clrMapOvr>
  <p:transition spd="slow">
    <p:push dir="u"/>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8667290"/>
            <a:ext cx="18288000" cy="1619710"/>
            <a:chOff x="0" y="0"/>
            <a:chExt cx="24384000" cy="2159613"/>
          </a:xfrm>
        </p:grpSpPr>
        <p:pic>
          <p:nvPicPr>
            <p:cNvPr name="Picture 3" id="3"/>
            <p:cNvPicPr>
              <a:picLocks noChangeAspect="true"/>
            </p:cNvPicPr>
            <p:nvPr/>
          </p:nvPicPr>
          <p:blipFill>
            <a:blip r:embed="rId2"/>
            <a:srcRect l="0" t="52619" r="0" b="34086"/>
            <a:stretch>
              <a:fillRect/>
            </a:stretch>
          </p:blipFill>
          <p:spPr>
            <a:xfrm flipH="false" flipV="false">
              <a:off x="0" y="0"/>
              <a:ext cx="24384000" cy="2159613"/>
            </a:xfrm>
            <a:prstGeom prst="rect">
              <a:avLst/>
            </a:prstGeom>
          </p:spPr>
        </p:pic>
      </p:grpSp>
      <p:sp>
        <p:nvSpPr>
          <p:cNvPr name="AutoShape 4" id="4"/>
          <p:cNvSpPr/>
          <p:nvPr/>
        </p:nvSpPr>
        <p:spPr>
          <a:xfrm rot="0">
            <a:off x="16083171" y="0"/>
            <a:ext cx="2204829" cy="1794865"/>
          </a:xfrm>
          <a:prstGeom prst="rect">
            <a:avLst/>
          </a:prstGeom>
          <a:solidFill>
            <a:srgbClr val="232433"/>
          </a:solidFill>
        </p:spPr>
      </p:sp>
      <p:grpSp>
        <p:nvGrpSpPr>
          <p:cNvPr name="Group 5" id="5"/>
          <p:cNvGrpSpPr/>
          <p:nvPr/>
        </p:nvGrpSpPr>
        <p:grpSpPr>
          <a:xfrm rot="0">
            <a:off x="16698220" y="802271"/>
            <a:ext cx="974732" cy="190323"/>
            <a:chOff x="0" y="0"/>
            <a:chExt cx="2198440" cy="429260"/>
          </a:xfrm>
        </p:grpSpPr>
        <p:sp>
          <p:nvSpPr>
            <p:cNvPr name="Freeform 6" id="6"/>
            <p:cNvSpPr/>
            <p:nvPr/>
          </p:nvSpPr>
          <p:spPr>
            <a:xfrm flipH="false" flipV="false" rot="0">
              <a:off x="0" y="-5080"/>
              <a:ext cx="2198440" cy="434340"/>
            </a:xfrm>
            <a:custGeom>
              <a:avLst/>
              <a:gdLst/>
              <a:ahLst/>
              <a:cxnLst/>
              <a:rect r="r" b="b" t="t" l="l"/>
              <a:pathLst>
                <a:path h="434340" w="2198440">
                  <a:moveTo>
                    <a:pt x="2180660" y="187960"/>
                  </a:moveTo>
                  <a:lnTo>
                    <a:pt x="1919040" y="11430"/>
                  </a:lnTo>
                  <a:cubicBezTo>
                    <a:pt x="1901260" y="0"/>
                    <a:pt x="1878400" y="3810"/>
                    <a:pt x="1865700" y="21590"/>
                  </a:cubicBezTo>
                  <a:cubicBezTo>
                    <a:pt x="1854270" y="39370"/>
                    <a:pt x="1858081" y="62230"/>
                    <a:pt x="1875860" y="74930"/>
                  </a:cubicBezTo>
                  <a:lnTo>
                    <a:pt x="2034610" y="181610"/>
                  </a:lnTo>
                  <a:lnTo>
                    <a:pt x="0" y="181610"/>
                  </a:lnTo>
                  <a:lnTo>
                    <a:pt x="0" y="257810"/>
                  </a:lnTo>
                  <a:lnTo>
                    <a:pt x="2034610" y="257810"/>
                  </a:lnTo>
                  <a:lnTo>
                    <a:pt x="1875860" y="364490"/>
                  </a:lnTo>
                  <a:cubicBezTo>
                    <a:pt x="1858081" y="375920"/>
                    <a:pt x="1854270" y="400050"/>
                    <a:pt x="1865701" y="417830"/>
                  </a:cubicBezTo>
                  <a:cubicBezTo>
                    <a:pt x="1873320" y="429260"/>
                    <a:pt x="1884751" y="434340"/>
                    <a:pt x="1897451" y="434340"/>
                  </a:cubicBezTo>
                  <a:cubicBezTo>
                    <a:pt x="1905070" y="434340"/>
                    <a:pt x="1912690" y="431800"/>
                    <a:pt x="1919040" y="427990"/>
                  </a:cubicBezTo>
                  <a:lnTo>
                    <a:pt x="2181931" y="251460"/>
                  </a:lnTo>
                  <a:cubicBezTo>
                    <a:pt x="2192090" y="243840"/>
                    <a:pt x="2198440" y="232410"/>
                    <a:pt x="2198440" y="219710"/>
                  </a:cubicBezTo>
                  <a:cubicBezTo>
                    <a:pt x="2198440" y="207010"/>
                    <a:pt x="2192090" y="195580"/>
                    <a:pt x="2180660" y="187960"/>
                  </a:cubicBezTo>
                  <a:close/>
                </a:path>
              </a:pathLst>
            </a:custGeom>
            <a:solidFill>
              <a:srgbClr val="FFFFFF"/>
            </a:solidFill>
          </p:spPr>
        </p:sp>
      </p:grpSp>
      <p:grpSp>
        <p:nvGrpSpPr>
          <p:cNvPr name="Group 7" id="7"/>
          <p:cNvGrpSpPr/>
          <p:nvPr/>
        </p:nvGrpSpPr>
        <p:grpSpPr>
          <a:xfrm rot="0">
            <a:off x="222721" y="239987"/>
            <a:ext cx="4938114" cy="1345302"/>
            <a:chOff x="0" y="0"/>
            <a:chExt cx="6584153" cy="1793736"/>
          </a:xfrm>
        </p:grpSpPr>
        <p:sp>
          <p:nvSpPr>
            <p:cNvPr name="AutoShape 8" id="8"/>
            <p:cNvSpPr/>
            <p:nvPr/>
          </p:nvSpPr>
          <p:spPr>
            <a:xfrm>
              <a:off x="961566" y="1603962"/>
              <a:ext cx="5622586" cy="0"/>
            </a:xfrm>
            <a:prstGeom prst="line">
              <a:avLst/>
            </a:prstGeom>
            <a:ln cap="rnd" w="11364">
              <a:solidFill>
                <a:srgbClr val="FFFFFF"/>
              </a:solidFill>
              <a:prstDash val="solid"/>
              <a:headEnd type="none" len="sm" w="sm"/>
              <a:tailEnd type="none" len="sm" w="sm"/>
            </a:ln>
          </p:spPr>
        </p:sp>
        <p:sp>
          <p:nvSpPr>
            <p:cNvPr name="Freeform 9" id="9"/>
            <p:cNvSpPr/>
            <p:nvPr/>
          </p:nvSpPr>
          <p:spPr>
            <a:xfrm flipH="false" flipV="false" rot="0">
              <a:off x="0" y="0"/>
              <a:ext cx="1274564" cy="1247260"/>
            </a:xfrm>
            <a:custGeom>
              <a:avLst/>
              <a:gdLst/>
              <a:ahLst/>
              <a:cxnLst/>
              <a:rect r="r" b="b" t="t" l="l"/>
              <a:pathLst>
                <a:path h="1247260" w="1274564">
                  <a:moveTo>
                    <a:pt x="0" y="0"/>
                  </a:moveTo>
                  <a:lnTo>
                    <a:pt x="1274564" y="0"/>
                  </a:lnTo>
                  <a:lnTo>
                    <a:pt x="1274564" y="1247260"/>
                  </a:lnTo>
                  <a:lnTo>
                    <a:pt x="0" y="1247260"/>
                  </a:lnTo>
                  <a:lnTo>
                    <a:pt x="0" y="0"/>
                  </a:lnTo>
                  <a:close/>
                </a:path>
              </a:pathLst>
            </a:custGeom>
            <a:blipFill>
              <a:blip r:embed="rId3"/>
              <a:stretch>
                <a:fillRect l="0" t="0" r="0" b="0"/>
              </a:stretch>
            </a:blipFill>
          </p:spPr>
        </p:sp>
        <p:sp>
          <p:nvSpPr>
            <p:cNvPr name="TextBox 10" id="10"/>
            <p:cNvSpPr txBox="true"/>
            <p:nvPr/>
          </p:nvSpPr>
          <p:spPr>
            <a:xfrm rot="0">
              <a:off x="0" y="1376088"/>
              <a:ext cx="5752520" cy="417648"/>
            </a:xfrm>
            <a:prstGeom prst="rect">
              <a:avLst/>
            </a:prstGeom>
          </p:spPr>
          <p:txBody>
            <a:bodyPr anchor="t" rtlCol="false" tIns="0" lIns="0" bIns="0" rIns="0">
              <a:spAutoFit/>
            </a:bodyPr>
            <a:lstStyle/>
            <a:p>
              <a:pPr>
                <a:lnSpc>
                  <a:spcPts val="2630"/>
                </a:lnSpc>
              </a:pPr>
              <a:r>
                <a:rPr lang="en-US" sz="1879" spc="93">
                  <a:solidFill>
                    <a:srgbClr val="000000"/>
                  </a:solidFill>
                  <a:latin typeface="Open Sauce"/>
                </a:rPr>
                <a:t>ATLIQ MART</a:t>
              </a:r>
            </a:p>
          </p:txBody>
        </p:sp>
      </p:grpSp>
      <p:sp>
        <p:nvSpPr>
          <p:cNvPr name="Freeform 11" id="11"/>
          <p:cNvSpPr/>
          <p:nvPr/>
        </p:nvSpPr>
        <p:spPr>
          <a:xfrm flipH="false" flipV="false" rot="0">
            <a:off x="2186783" y="3371829"/>
            <a:ext cx="13914434" cy="3543343"/>
          </a:xfrm>
          <a:custGeom>
            <a:avLst/>
            <a:gdLst/>
            <a:ahLst/>
            <a:cxnLst/>
            <a:rect r="r" b="b" t="t" l="l"/>
            <a:pathLst>
              <a:path h="3543343" w="13914434">
                <a:moveTo>
                  <a:pt x="0" y="0"/>
                </a:moveTo>
                <a:lnTo>
                  <a:pt x="13914434" y="0"/>
                </a:lnTo>
                <a:lnTo>
                  <a:pt x="13914434" y="3543342"/>
                </a:lnTo>
                <a:lnTo>
                  <a:pt x="0" y="3543342"/>
                </a:lnTo>
                <a:lnTo>
                  <a:pt x="0" y="0"/>
                </a:lnTo>
                <a:close/>
              </a:path>
            </a:pathLst>
          </a:custGeom>
          <a:blipFill>
            <a:blip r:embed="rId4"/>
            <a:stretch>
              <a:fillRect l="0" t="0" r="0" b="0"/>
            </a:stretch>
          </a:blipFill>
        </p:spPr>
      </p:sp>
      <p:sp>
        <p:nvSpPr>
          <p:cNvPr name="TextBox 12" id="12"/>
          <p:cNvSpPr txBox="true"/>
          <p:nvPr/>
        </p:nvSpPr>
        <p:spPr>
          <a:xfrm rot="0">
            <a:off x="1028700" y="1849098"/>
            <a:ext cx="14370470" cy="1217930"/>
          </a:xfrm>
          <a:prstGeom prst="rect">
            <a:avLst/>
          </a:prstGeom>
        </p:spPr>
        <p:txBody>
          <a:bodyPr anchor="t" rtlCol="false" tIns="0" lIns="0" bIns="0" rIns="0">
            <a:spAutoFit/>
          </a:bodyPr>
          <a:lstStyle/>
          <a:p>
            <a:pPr>
              <a:lnSpc>
                <a:spcPts val="9879"/>
              </a:lnSpc>
            </a:pPr>
            <a:r>
              <a:rPr lang="en-US" sz="7599">
                <a:solidFill>
                  <a:srgbClr val="232433"/>
                </a:solidFill>
                <a:latin typeface="Open Sauce"/>
              </a:rPr>
              <a:t>Data set and explanation </a:t>
            </a:r>
          </a:p>
        </p:txBody>
      </p:sp>
      <p:sp>
        <p:nvSpPr>
          <p:cNvPr name="TextBox 13" id="13"/>
          <p:cNvSpPr txBox="true"/>
          <p:nvPr/>
        </p:nvSpPr>
        <p:spPr>
          <a:xfrm rot="0">
            <a:off x="843952" y="7143771"/>
            <a:ext cx="16644251" cy="899160"/>
          </a:xfrm>
          <a:prstGeom prst="rect">
            <a:avLst/>
          </a:prstGeom>
        </p:spPr>
        <p:txBody>
          <a:bodyPr anchor="t" rtlCol="false" tIns="0" lIns="0" bIns="0" rIns="0">
            <a:spAutoFit/>
          </a:bodyPr>
          <a:lstStyle/>
          <a:p>
            <a:pPr algn="ctr">
              <a:lnSpc>
                <a:spcPts val="3600"/>
              </a:lnSpc>
            </a:pPr>
            <a:r>
              <a:rPr lang="en-US" sz="2400">
                <a:solidFill>
                  <a:srgbClr val="232433"/>
                </a:solidFill>
                <a:latin typeface="Open Sauce Bold"/>
              </a:rPr>
              <a:t>The fact_order_lines </a:t>
            </a:r>
            <a:r>
              <a:rPr lang="en-US" sz="2400">
                <a:solidFill>
                  <a:srgbClr val="232433"/>
                </a:solidFill>
                <a:latin typeface="Open Sauce Bold"/>
              </a:rPr>
              <a:t>dataset </a:t>
            </a:r>
            <a:r>
              <a:rPr lang="en-US" sz="2400">
                <a:solidFill>
                  <a:srgbClr val="232433"/>
                </a:solidFill>
                <a:latin typeface="Open Sauce"/>
              </a:rPr>
              <a:t>provides essential information about order lines. This dataset has dates as order placement, agreed delivery and actual delivery date of each order</a:t>
            </a: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DAGBKvUa6Fw</dc:identifier>
  <dcterms:modified xsi:type="dcterms:W3CDTF">2011-08-01T06:04:30Z</dcterms:modified>
  <cp:revision>1</cp:revision>
  <dc:title>Supply Chain Analysis</dc:title>
</cp:coreProperties>
</file>

<file path=docProps/thumbnail.jpeg>
</file>